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charts/chart18.xml" ContentType="application/vnd.openxmlformats-officedocument.drawingml.chart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slideLayouts/slideLayout99.xml" ContentType="application/vnd.openxmlformats-officedocument.presentationml.slideLayout+xml"/>
  <Override PartName="/ppt/charts/chart4.xml" ContentType="application/vnd.openxmlformats-officedocument.drawingml.char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wmf" ContentType="image/x-wmf"/>
  <Default Extension="xls" ContentType="application/vnd.ms-exce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notesSlides/notesSlide25.xml" ContentType="application/vnd.openxmlformats-officedocument.presentationml.notes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32.xml" ContentType="application/vnd.openxmlformats-officedocument.presentationml.notesSlide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charts/chart16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notesSlides/notesSlide22.xml" ContentType="application/vnd.openxmlformats-officedocument.presentationml.notesSlide+xml"/>
  <Override PartName="/ppt/charts/chart12.xml" ContentType="application/vnd.openxmlformats-officedocument.drawingml.chart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theme/themeOverride5.xml" ContentType="application/vnd.openxmlformats-officedocument.themeOverr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charts/chart17.xml" ContentType="application/vnd.openxmlformats-officedocument.drawingml.char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1"/>
    <p:sldMasterId id="2147483844" r:id="rId2"/>
    <p:sldMasterId id="2147483922" r:id="rId3"/>
    <p:sldMasterId id="2147483948" r:id="rId4"/>
    <p:sldMasterId id="2147483961" r:id="rId5"/>
    <p:sldMasterId id="2147483974" r:id="rId6"/>
    <p:sldMasterId id="2147484026" r:id="rId7"/>
    <p:sldMasterId id="2147484117" r:id="rId8"/>
    <p:sldMasterId id="2147484143" r:id="rId9"/>
    <p:sldMasterId id="2147484156" r:id="rId10"/>
  </p:sldMasterIdLst>
  <p:notesMasterIdLst>
    <p:notesMasterId r:id="rId53"/>
  </p:notesMasterIdLst>
  <p:sldIdLst>
    <p:sldId id="411" r:id="rId11"/>
    <p:sldId id="420" r:id="rId12"/>
    <p:sldId id="438" r:id="rId13"/>
    <p:sldId id="324" r:id="rId14"/>
    <p:sldId id="412" r:id="rId15"/>
    <p:sldId id="413" r:id="rId16"/>
    <p:sldId id="390" r:id="rId17"/>
    <p:sldId id="446" r:id="rId18"/>
    <p:sldId id="447" r:id="rId19"/>
    <p:sldId id="448" r:id="rId20"/>
    <p:sldId id="449" r:id="rId21"/>
    <p:sldId id="450" r:id="rId22"/>
    <p:sldId id="391" r:id="rId23"/>
    <p:sldId id="360" r:id="rId24"/>
    <p:sldId id="442" r:id="rId25"/>
    <p:sldId id="441" r:id="rId26"/>
    <p:sldId id="445" r:id="rId27"/>
    <p:sldId id="443" r:id="rId28"/>
    <p:sldId id="421" r:id="rId29"/>
    <p:sldId id="362" r:id="rId30"/>
    <p:sldId id="409" r:id="rId31"/>
    <p:sldId id="424" r:id="rId32"/>
    <p:sldId id="422" r:id="rId33"/>
    <p:sldId id="426" r:id="rId34"/>
    <p:sldId id="425" r:id="rId35"/>
    <p:sldId id="423" r:id="rId36"/>
    <p:sldId id="419" r:id="rId37"/>
    <p:sldId id="392" r:id="rId38"/>
    <p:sldId id="289" r:id="rId39"/>
    <p:sldId id="427" r:id="rId40"/>
    <p:sldId id="428" r:id="rId41"/>
    <p:sldId id="429" r:id="rId42"/>
    <p:sldId id="430" r:id="rId43"/>
    <p:sldId id="431" r:id="rId44"/>
    <p:sldId id="432" r:id="rId45"/>
    <p:sldId id="433" r:id="rId46"/>
    <p:sldId id="434" r:id="rId47"/>
    <p:sldId id="435" r:id="rId48"/>
    <p:sldId id="436" r:id="rId49"/>
    <p:sldId id="437" r:id="rId50"/>
    <p:sldId id="389" r:id="rId51"/>
    <p:sldId id="280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CCECFF"/>
    <a:srgbClr val="FFCC99"/>
    <a:srgbClr val="FFCCFF"/>
    <a:srgbClr val="00FFFF"/>
    <a:srgbClr val="FF7C80"/>
    <a:srgbClr val="CC99FF"/>
    <a:srgbClr val="FF6699"/>
    <a:srgbClr val="2016EA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3" autoAdjust="0"/>
  </p:normalViewPr>
  <p:slideViewPr>
    <p:cSldViewPr>
      <p:cViewPr>
        <p:scale>
          <a:sx n="100" d="100"/>
          <a:sy n="100" d="100"/>
        </p:scale>
        <p:origin x="-725" y="2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orisovaNA\Desktop\&#1050;&#1085;&#1080;&#1075;&#1072;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73;&#1086;&#1095;&#1080;&#1081;%20&#1089;&#1090;&#1086;&#1083;\&#1076;&#1083;&#1103;%20&#1089;&#1083;&#1072;&#1081;&#1076;&#1086;&#1074;%20&#1048;&#1089;&#1087;&#1086;&#1083;&#1085;&#1077;&#1085;&#1080;&#1077;%20&#1087;&#1088;&#1086;&#1075;&#1088;&#1072;&#1084;&#1084;&#1084;%20&#1079;&#1072;%202015%20&#1075;&#1086;&#1076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>
        <c:manualLayout>
          <c:layoutTarget val="inner"/>
          <c:xMode val="edge"/>
          <c:yMode val="edge"/>
          <c:x val="0.20032837881401155"/>
          <c:y val="2.5195613185836591E-2"/>
          <c:w val="0.59934324237197778"/>
          <c:h val="0.9496087736283347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0.18518458032449744"/>
                  <c:y val="-0.26057656279782437"/>
                </c:manualLayout>
              </c:layout>
              <c:spPr>
                <a:solidFill>
                  <a:schemeClr val="accent1"/>
                </a:solidFill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  <c:txPr>
                <a:bodyPr/>
                <a:lstStyle/>
                <a:p>
                  <a:pPr>
                    <a:defRPr b="1" i="0" baseline="0">
                      <a:solidFill>
                        <a:schemeClr val="bg1">
                          <a:lumMod val="9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showCatName val="1"/>
              <c:showPercent val="1"/>
              <c:separator>
</c:separator>
            </c:dLbl>
            <c:dLbl>
              <c:idx val="1"/>
              <c:layout>
                <c:manualLayout>
                  <c:x val="0.29157478400770565"/>
                  <c:y val="1.1611771593975721E-2"/>
                </c:manualLayout>
              </c:layout>
              <c:spPr>
                <a:solidFill>
                  <a:schemeClr val="accent2"/>
                </a:solidFill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  <c:txPr>
                <a:bodyPr/>
                <a:lstStyle/>
                <a:p>
                  <a:pPr>
                    <a:defRPr b="1" i="0" baseline="0">
                      <a:solidFill>
                        <a:schemeClr val="bg1">
                          <a:lumMod val="9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showCatName val="1"/>
              <c:showPercent val="1"/>
              <c:separator>
</c:separator>
            </c:dLbl>
            <c:dLbl>
              <c:idx val="2"/>
              <c:layout>
                <c:manualLayout>
                  <c:x val="-0.17481424382632604"/>
                  <c:y val="-0.34224711323612461"/>
                </c:manualLayout>
              </c:layout>
              <c:spPr>
                <a:solidFill>
                  <a:schemeClr val="accent3"/>
                </a:solidFill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  <c:txPr>
                <a:bodyPr/>
                <a:lstStyle/>
                <a:p>
                  <a:pPr>
                    <a:defRPr b="1" i="0" baseline="0">
                      <a:solidFill>
                        <a:schemeClr val="bg1">
                          <a:lumMod val="9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showCatName val="1"/>
              <c:showPercent val="1"/>
              <c:separator>
</c:separator>
            </c:dLbl>
            <c:txPr>
              <a:bodyPr/>
              <a:lstStyle/>
              <a:p>
                <a:pPr>
                  <a:defRPr b="1" i="0" baseline="0">
                    <a:solidFill>
                      <a:schemeClr val="bg1">
                        <a:lumMod val="95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eparator>
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256364.2</c:v>
                </c:pt>
                <c:pt idx="1">
                  <c:v>69960</c:v>
                </c:pt>
                <c:pt idx="2">
                  <c:v>382305.2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1.5553910413420972E-3"/>
          <c:y val="0"/>
          <c:w val="0.99036372627334557"/>
          <c:h val="1"/>
        </c:manualLayout>
      </c:layout>
      <c:pie3DChart>
        <c:varyColors val="1"/>
      </c:pie3DChart>
      <c:spPr>
        <a:noFill/>
        <a:ln w="25400">
          <a:noFill/>
        </a:ln>
        <a:effectLst>
          <a:outerShdw blurRad="50800" dist="50800" dir="5400000" algn="ctr" rotWithShape="0">
            <a:srgbClr val="CCFFFF"/>
          </a:outerShdw>
        </a:effectLst>
      </c:spPr>
    </c:plotArea>
    <c:plotVisOnly val="1"/>
  </c:chart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1.5554779353438549E-3"/>
          <c:y val="0"/>
          <c:w val="0.99036372627334557"/>
          <c:h val="1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7.6007633659024132E-2"/>
                  <c:y val="0.19805215711526153"/>
                </c:manualLayout>
              </c:layout>
              <c:tx>
                <c:rich>
                  <a:bodyPr/>
                  <a:lstStyle/>
                  <a:p>
                    <a:r>
                      <a:rPr lang="ru-RU" sz="900" b="0" dirty="0"/>
                      <a:t>Содействие </a:t>
                    </a:r>
                    <a:r>
                      <a:rPr lang="ru-RU" sz="900" b="0" dirty="0" smtClean="0"/>
                      <a:t>в </a:t>
                    </a:r>
                    <a:r>
                      <a:rPr lang="ru-RU" sz="900" b="0" dirty="0"/>
                      <a:t>проведении </a:t>
                    </a:r>
                    <a:r>
                      <a:rPr lang="ru-RU" sz="900" b="0" dirty="0" smtClean="0"/>
                      <a:t>кап. </a:t>
                    </a:r>
                    <a:r>
                      <a:rPr lang="ru-RU" sz="900" b="0" dirty="0"/>
                      <a:t>ремонта </a:t>
                    </a:r>
                    <a:r>
                      <a:rPr lang="ru-RU" sz="900" b="0" dirty="0" smtClean="0"/>
                      <a:t>МКД </a:t>
                    </a:r>
                    <a:r>
                      <a:rPr lang="ru-RU" sz="900" b="1" dirty="0"/>
                      <a:t>1,9%</a:t>
                    </a: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0.2223379847193504"/>
                  <c:y val="5.1035863266048878E-2"/>
                </c:manualLayout>
              </c:layout>
              <c:tx>
                <c:rich>
                  <a:bodyPr/>
                  <a:lstStyle/>
                  <a:p>
                    <a:r>
                      <a:rPr lang="ru-RU" sz="900" b="0" dirty="0"/>
                      <a:t>Развитие газификации </a:t>
                    </a:r>
                    <a:r>
                      <a:rPr lang="ru-RU" sz="900" b="0" dirty="0" smtClean="0"/>
                      <a:t>города</a:t>
                    </a:r>
                  </a:p>
                  <a:p>
                    <a:r>
                      <a:rPr lang="ru-RU" sz="900" b="1" dirty="0" smtClean="0"/>
                      <a:t>2,6% </a:t>
                    </a:r>
                    <a:r>
                      <a:rPr lang="ru-RU" sz="900" b="0" dirty="0" smtClean="0"/>
                      <a:t>(АИП)</a:t>
                    </a:r>
                    <a:endParaRPr lang="ru-RU" sz="900" b="0" dirty="0"/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0.17288317942031653"/>
                  <c:y val="-0.35717631768545216"/>
                </c:manualLayout>
              </c:layout>
              <c:tx>
                <c:rich>
                  <a:bodyPr/>
                  <a:lstStyle/>
                  <a:p>
                    <a:r>
                      <a:rPr lang="ru-RU" sz="900" b="0" dirty="0" smtClean="0"/>
                      <a:t>Повышение </a:t>
                    </a:r>
                    <a:r>
                      <a:rPr lang="ru-RU" sz="900" b="0" dirty="0"/>
                      <a:t>благоустройства территории </a:t>
                    </a:r>
                    <a:endParaRPr lang="ru-RU" sz="900" b="0" dirty="0" smtClean="0"/>
                  </a:p>
                  <a:p>
                    <a:r>
                      <a:rPr lang="ru-RU" sz="900" b="1" dirty="0" smtClean="0"/>
                      <a:t>91,0</a:t>
                    </a:r>
                    <a:r>
                      <a:rPr lang="ru-RU" sz="900" b="1" dirty="0"/>
                      <a:t>%</a:t>
                    </a:r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-0.25878359056604527"/>
                  <c:y val="6.4921525138796864E-3"/>
                </c:manualLayout>
              </c:layout>
              <c:tx>
                <c:rich>
                  <a:bodyPr/>
                  <a:lstStyle/>
                  <a:p>
                    <a:r>
                      <a:rPr lang="ru-RU" sz="900" b="0" dirty="0"/>
                      <a:t>Улучшение состояния окружающей </a:t>
                    </a:r>
                    <a:r>
                      <a:rPr lang="ru-RU" sz="900" b="0" dirty="0" smtClean="0"/>
                      <a:t>среды</a:t>
                    </a:r>
                  </a:p>
                  <a:p>
                    <a:r>
                      <a:rPr lang="ru-RU" sz="900" b="1" dirty="0" smtClean="0"/>
                      <a:t>4,5</a:t>
                    </a:r>
                    <a:r>
                      <a:rPr lang="ru-RU" sz="900" b="1" dirty="0"/>
                      <a:t>%</a:t>
                    </a: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9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Лист1!$A$73:$A$76</c:f>
              <c:strCache>
                <c:ptCount val="4"/>
                <c:pt idx="0">
                  <c:v>Содействие собственникам жилья в проведении капитального ремонта МКД</c:v>
                </c:pt>
                <c:pt idx="1">
                  <c:v>Развитие газификации города</c:v>
                </c:pt>
                <c:pt idx="2">
                  <c:v>Повышение благоустройства территории города</c:v>
                </c:pt>
                <c:pt idx="3">
                  <c:v>Улучшение состояния окружающей среды</c:v>
                </c:pt>
              </c:strCache>
            </c:strRef>
          </c:cat>
          <c:val>
            <c:numRef>
              <c:f>Лист1!$B$73:$B$76</c:f>
              <c:numCache>
                <c:formatCode>0.0%</c:formatCode>
                <c:ptCount val="4"/>
                <c:pt idx="0">
                  <c:v>1.9382319146713841E-2</c:v>
                </c:pt>
                <c:pt idx="1">
                  <c:v>2.6113903041979709E-2</c:v>
                </c:pt>
                <c:pt idx="2">
                  <c:v>0.9097387449077885</c:v>
                </c:pt>
                <c:pt idx="3">
                  <c:v>4.4765032903518277E-2</c:v>
                </c:pt>
              </c:numCache>
            </c:numRef>
          </c:val>
        </c:ser>
      </c:pie3DChart>
      <c:spPr>
        <a:solidFill>
          <a:srgbClr val="CCECFF"/>
        </a:solidFill>
        <a:effectLst>
          <a:outerShdw blurRad="50800" dist="50800" dir="5400000" algn="ctr" rotWithShape="0">
            <a:srgbClr val="CCFFFF"/>
          </a:outerShdw>
        </a:effectLst>
      </c:spPr>
    </c:plotArea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7.4761122142668571E-4"/>
          <c:y val="0"/>
          <c:w val="0.99036372627334557"/>
          <c:h val="1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1.3614871345544703E-2"/>
                  <c:y val="3.7453456143789051E-3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latin typeface="Times New Roman" pitchFamily="18" charset="0"/>
                        <a:cs typeface="Times New Roman" pitchFamily="18" charset="0"/>
                      </a:rPr>
                      <a:t>Содержание автомобильных </a:t>
                    </a:r>
                    <a:r>
                      <a:rPr lang="ru-RU" sz="900" dirty="0" smtClean="0">
                        <a:latin typeface="Times New Roman" pitchFamily="18" charset="0"/>
                        <a:cs typeface="Times New Roman" pitchFamily="18" charset="0"/>
                      </a:rPr>
                      <a:t>дорог </a:t>
                    </a:r>
                    <a:r>
                      <a:rPr lang="ru-RU" sz="900" b="1" dirty="0" smtClean="0">
                        <a:latin typeface="Times New Roman" pitchFamily="18" charset="0"/>
                        <a:cs typeface="Times New Roman" pitchFamily="18" charset="0"/>
                      </a:rPr>
                      <a:t>31,6</a:t>
                    </a:r>
                    <a:r>
                      <a:rPr lang="ru-RU" sz="900" b="1" dirty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6.109984912977596E-4"/>
                  <c:y val="-0.21086816540216749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latin typeface="Times New Roman" pitchFamily="18" charset="0"/>
                        <a:cs typeface="Times New Roman" pitchFamily="18" charset="0"/>
                      </a:rPr>
                      <a:t>Капитальный ремонт </a:t>
                    </a:r>
                    <a:r>
                      <a:rPr lang="ru-RU" sz="900" dirty="0" smtClean="0">
                        <a:latin typeface="Times New Roman" pitchFamily="18" charset="0"/>
                        <a:cs typeface="Times New Roman" pitchFamily="18" charset="0"/>
                      </a:rPr>
                      <a:t>(ремонт) </a:t>
                    </a:r>
                    <a:r>
                      <a:rPr lang="ru-RU" sz="900" dirty="0">
                        <a:latin typeface="Times New Roman" pitchFamily="18" charset="0"/>
                        <a:cs typeface="Times New Roman" pitchFamily="18" charset="0"/>
                      </a:rPr>
                      <a:t>автомобильных дорог </a:t>
                    </a:r>
                    <a:r>
                      <a:rPr lang="ru-RU" sz="900" b="1" dirty="0">
                        <a:latin typeface="Times New Roman" pitchFamily="18" charset="0"/>
                        <a:cs typeface="Times New Roman" pitchFamily="18" charset="0"/>
                      </a:rPr>
                      <a:t>66,5%</a:t>
                    </a:r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3.3958590498975656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latin typeface="Times New Roman" pitchFamily="18" charset="0"/>
                        <a:cs typeface="Times New Roman" pitchFamily="18" charset="0"/>
                      </a:rPr>
                      <a:t>Обеспечение безопасных условий дорожного движения 1,9%</a:t>
                    </a: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Лист1!$A$89:$A$91</c:f>
              <c:strCache>
                <c:ptCount val="3"/>
                <c:pt idx="0">
                  <c:v>Содержание автомобильных дорог</c:v>
                </c:pt>
                <c:pt idx="1">
                  <c:v>Капитальный ремонт (ремонт) автомобильных дорог</c:v>
                </c:pt>
                <c:pt idx="2">
                  <c:v>Обеспечение безопасных условий дорожного движения</c:v>
                </c:pt>
              </c:strCache>
            </c:strRef>
          </c:cat>
          <c:val>
            <c:numRef>
              <c:f>Лист1!$B$89:$B$91</c:f>
              <c:numCache>
                <c:formatCode>0.0%</c:formatCode>
                <c:ptCount val="3"/>
                <c:pt idx="0">
                  <c:v>0.31559594342521852</c:v>
                </c:pt>
                <c:pt idx="1">
                  <c:v>0.66513782777424402</c:v>
                </c:pt>
                <c:pt idx="2">
                  <c:v>1.9266228800537528E-2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7.4763619704509301E-4"/>
          <c:y val="0"/>
          <c:w val="0.99036372627334557"/>
          <c:h val="1"/>
        </c:manualLayout>
      </c:layout>
      <c:pie3DChart>
        <c:varyColors val="1"/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9.6363615341033895E-3"/>
          <c:y val="0"/>
          <c:w val="0.99036372627334557"/>
          <c:h val="1"/>
        </c:manualLayout>
      </c:layout>
      <c:pie3DChart>
        <c:varyColors val="1"/>
        <c:ser>
          <c:idx val="0"/>
          <c:order val="0"/>
          <c:dPt>
            <c:idx val="1"/>
            <c:explosion val="7"/>
          </c:dPt>
          <c:dLbls>
            <c:dLbl>
              <c:idx val="0"/>
              <c:layout>
                <c:manualLayout>
                  <c:x val="-3.8100226568302122E-2"/>
                  <c:y val="6.4583326852707601E-3"/>
                </c:manualLayout>
              </c:layout>
              <c:tx>
                <c:rich>
                  <a:bodyPr/>
                  <a:lstStyle/>
                  <a:p>
                    <a:pPr>
                      <a:defRPr sz="9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900" dirty="0"/>
                      <a:t>Содействие развитию </a:t>
                    </a:r>
                    <a:r>
                      <a:rPr lang="ru-RU" sz="900" dirty="0" smtClean="0"/>
                      <a:t>субъектов МСП в городе</a:t>
                    </a:r>
                    <a:endParaRPr lang="ru-RU" sz="900" dirty="0"/>
                  </a:p>
                  <a:p>
                    <a:pPr>
                      <a:defRPr sz="9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900" b="1" dirty="0"/>
                      <a:t>31,8%</a:t>
                    </a:r>
                  </a:p>
                </c:rich>
              </c:tx>
              <c:spPr/>
              <c:showVal val="1"/>
              <c:showCatName val="1"/>
            </c:dLbl>
            <c:dLbl>
              <c:idx val="1"/>
              <c:layout>
                <c:manualLayout>
                  <c:x val="0.28056003442537109"/>
                  <c:y val="-0.24895713765783006"/>
                </c:manualLayout>
              </c:layout>
              <c:tx>
                <c:rich>
                  <a:bodyPr/>
                  <a:lstStyle/>
                  <a:p>
                    <a:pPr>
                      <a:defRPr sz="9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900" dirty="0"/>
                      <a:t>Содействие развитию туристской </a:t>
                    </a:r>
                    <a:r>
                      <a:rPr lang="ru-RU" sz="900" dirty="0" smtClean="0"/>
                      <a:t>привлекательности  </a:t>
                    </a:r>
                    <a:r>
                      <a:rPr lang="ru-RU" sz="900" b="1" dirty="0" smtClean="0"/>
                      <a:t>68,2</a:t>
                    </a:r>
                    <a:r>
                      <a:rPr lang="ru-RU" sz="900" b="1" dirty="0"/>
                      <a:t>%</a:t>
                    </a:r>
                  </a:p>
                </c:rich>
              </c:tx>
              <c:spPr/>
              <c:showVal val="1"/>
              <c:showCatName val="1"/>
            </c:dLbl>
            <c:txPr>
              <a:bodyPr/>
              <a:lstStyle/>
              <a:p>
                <a:pPr>
                  <a:defRPr sz="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Лист1!$A$105:$A$106</c:f>
              <c:strCache>
                <c:ptCount val="2"/>
                <c:pt idx="0">
                  <c:v>Содействие развитию субъектов малого и среднего предпринимательства в Торжке</c:v>
                </c:pt>
                <c:pt idx="1">
                  <c:v>Содействие развитию туристской привлекательности города Торжка</c:v>
                </c:pt>
              </c:strCache>
            </c:strRef>
          </c:cat>
          <c:val>
            <c:numRef>
              <c:f>Лист1!$B$105:$B$106</c:f>
              <c:numCache>
                <c:formatCode>0.0%</c:formatCode>
                <c:ptCount val="2"/>
                <c:pt idx="0">
                  <c:v>0.31835853131749736</c:v>
                </c:pt>
                <c:pt idx="1">
                  <c:v>0.6816414686825093</c:v>
                </c:pt>
              </c:numCache>
            </c:numRef>
          </c:val>
        </c:ser>
      </c:pie3DChart>
      <c:spPr>
        <a:solidFill>
          <a:srgbClr val="CCECFF"/>
        </a:solidFill>
        <a:effectLst>
          <a:outerShdw blurRad="50800" dist="50800" dir="5400000" algn="ctr" rotWithShape="0">
            <a:srgbClr val="CCFFFF"/>
          </a:outerShdw>
        </a:effectLst>
      </c:spPr>
    </c:plotArea>
    <c:plotVisOnly val="1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9.6363615341033895E-3"/>
          <c:y val="0"/>
          <c:w val="0.99036372627334557"/>
          <c:h val="1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10047853339623913"/>
                  <c:y val="4.9812424759932118E-2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 smtClean="0"/>
                      <a:t>Социальная </a:t>
                    </a:r>
                    <a:r>
                      <a:rPr lang="ru-RU" sz="800" dirty="0"/>
                      <a:t>поддержка </a:t>
                    </a:r>
                    <a:r>
                      <a:rPr lang="ru-RU" sz="800" dirty="0" smtClean="0"/>
                      <a:t>населения</a:t>
                    </a:r>
                  </a:p>
                  <a:p>
                    <a:r>
                      <a:rPr lang="ru-RU" sz="800" dirty="0" smtClean="0"/>
                      <a:t> </a:t>
                    </a:r>
                    <a:r>
                      <a:rPr lang="ru-RU" sz="800" b="1" dirty="0"/>
                      <a:t>3,2%</a:t>
                    </a:r>
                  </a:p>
                </c:rich>
              </c:tx>
              <c:showVal val="1"/>
              <c:showCatName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/>
                      <a:t>Выполнение функций организации управления </a:t>
                    </a:r>
                    <a:r>
                      <a:rPr lang="ru-RU" dirty="0" smtClean="0"/>
                      <a:t>мун.органами </a:t>
                    </a:r>
                    <a:r>
                      <a:rPr lang="ru-RU" b="1" dirty="0"/>
                      <a:t>79,2%</a:t>
                    </a:r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-0.11265132387326902"/>
                  <c:y val="7.1320585682690136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Снижение рисков и смягчение последствий чрезвычайных </a:t>
                    </a:r>
                    <a:r>
                      <a:rPr lang="ru-RU" dirty="0" smtClean="0"/>
                      <a:t>ситуаций </a:t>
                    </a:r>
                    <a:r>
                      <a:rPr lang="ru-RU" b="1" dirty="0"/>
                      <a:t>12,6%</a:t>
                    </a:r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0.52972337866353025"/>
                  <c:y val="8.0807515226171966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Поддержка общественного сектора и обеспечение информационной </a:t>
                    </a:r>
                    <a:r>
                      <a:rPr lang="ru-RU" dirty="0" smtClean="0"/>
                      <a:t>открытости </a:t>
                    </a:r>
                    <a:r>
                      <a:rPr lang="ru-RU" b="1" dirty="0"/>
                      <a:t>5,1%</a:t>
                    </a: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Лист1!$A$122:$A$125</c:f>
              <c:strCache>
                <c:ptCount val="4"/>
                <c:pt idx="0">
                  <c:v>Социальная поддержка населения </c:v>
                </c:pt>
                <c:pt idx="1">
                  <c:v>Выполнение функций организации управления мун.органами</c:v>
                </c:pt>
                <c:pt idx="2">
                  <c:v>Снижение рисков и смягчение последствий чрезвычайных ситуаций</c:v>
                </c:pt>
                <c:pt idx="3">
                  <c:v>Поддержка общественного сектора и обеспечение информационной открытости</c:v>
                </c:pt>
              </c:strCache>
            </c:strRef>
          </c:cat>
          <c:val>
            <c:numRef>
              <c:f>Лист1!$B$122:$B$125</c:f>
              <c:numCache>
                <c:formatCode>0.0%</c:formatCode>
                <c:ptCount val="4"/>
                <c:pt idx="0">
                  <c:v>3.1682670835194285E-2</c:v>
                </c:pt>
                <c:pt idx="1">
                  <c:v>0.79174176928475715</c:v>
                </c:pt>
                <c:pt idx="2">
                  <c:v>0.12552040132712344</c:v>
                </c:pt>
                <c:pt idx="3">
                  <c:v>5.1055158552925375E-2</c:v>
                </c:pt>
              </c:numCache>
            </c:numRef>
          </c:val>
        </c:ser>
      </c:pie3DChart>
      <c:spPr>
        <a:solidFill>
          <a:srgbClr val="CCECFF"/>
        </a:solidFill>
        <a:effectLst>
          <a:outerShdw blurRad="50800" dist="50800" dir="5400000" algn="ctr" rotWithShape="0">
            <a:srgbClr val="CCFFFF"/>
          </a:outerShdw>
        </a:effectLst>
      </c:spPr>
    </c:plotArea>
    <c:plotVisOnly val="1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5.9670542681639321E-4"/>
          <c:y val="0"/>
          <c:w val="0.99036372627334557"/>
          <c:h val="1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18923818630021344"/>
                  <c:y val="-0.47741594109577618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/>
                      <a:t>Использование муниципального </a:t>
                    </a:r>
                    <a:r>
                      <a:rPr lang="ru-RU" sz="900" dirty="0" smtClean="0"/>
                      <a:t>имущества</a:t>
                    </a:r>
                  </a:p>
                  <a:p>
                    <a:r>
                      <a:rPr lang="ru-RU" sz="900" b="1" dirty="0" smtClean="0"/>
                      <a:t>64,8</a:t>
                    </a:r>
                    <a:r>
                      <a:rPr lang="ru-RU" sz="900" b="1" dirty="0"/>
                      <a:t>%</a:t>
                    </a: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3.5879671918781636E-2"/>
                  <c:y val="-5.0607799770430312E-2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/>
                      <a:t>Использование муниципального имущества в части земельных </a:t>
                    </a:r>
                    <a:r>
                      <a:rPr lang="ru-RU" sz="900" dirty="0" smtClean="0"/>
                      <a:t>участков</a:t>
                    </a:r>
                    <a:r>
                      <a:rPr lang="ru-RU" sz="900" baseline="0" dirty="0" smtClean="0"/>
                      <a:t> </a:t>
                    </a:r>
                    <a:r>
                      <a:rPr lang="ru-RU" sz="900" dirty="0" smtClean="0"/>
                      <a:t> </a:t>
                    </a:r>
                    <a:r>
                      <a:rPr lang="ru-RU" sz="900" b="1" dirty="0"/>
                      <a:t>2,3%</a:t>
                    </a:r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0.17290005406451284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/>
                      <a:t>Выполнение функций организации </a:t>
                    </a:r>
                    <a:r>
                      <a:rPr lang="ru-RU" sz="900" dirty="0" smtClean="0"/>
                      <a:t>управления</a:t>
                    </a:r>
                    <a:r>
                      <a:rPr lang="ru-RU" sz="900" baseline="0" dirty="0" smtClean="0"/>
                      <a:t>        </a:t>
                    </a:r>
                  </a:p>
                  <a:p>
                    <a:r>
                      <a:rPr lang="ru-RU" sz="900" b="1" dirty="0" smtClean="0"/>
                      <a:t>32,9</a:t>
                    </a:r>
                    <a:r>
                      <a:rPr lang="ru-RU" sz="900" b="1" dirty="0"/>
                      <a:t>%</a:t>
                    </a: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'[для слайдов Исполнение программм за 2015 год.xlsx]Лист1'!$A$139:$A$141</c:f>
              <c:strCache>
                <c:ptCount val="3"/>
                <c:pt idx="0">
                  <c:v>Использование муниципального имущества, не закрепленного за юр.лицами</c:v>
                </c:pt>
                <c:pt idx="1">
                  <c:v>Использование муниципального имущества в части земельных участков</c:v>
                </c:pt>
                <c:pt idx="2">
                  <c:v>Выполнение функций организации управления мун.имуществом мун.органами</c:v>
                </c:pt>
              </c:strCache>
            </c:strRef>
          </c:cat>
          <c:val>
            <c:numRef>
              <c:f>'[для слайдов Исполнение программм за 2015 год.xlsx]Лист1'!$B$139:$B$141</c:f>
              <c:numCache>
                <c:formatCode>0.0%</c:formatCode>
                <c:ptCount val="3"/>
                <c:pt idx="0">
                  <c:v>0.6480427312547149</c:v>
                </c:pt>
                <c:pt idx="1">
                  <c:v>2.3282317525915815E-2</c:v>
                </c:pt>
                <c:pt idx="2">
                  <c:v>0.32867495121937407</c:v>
                </c:pt>
              </c:numCache>
            </c:numRef>
          </c:val>
        </c:ser>
      </c:pie3DChart>
      <c:spPr>
        <a:solidFill>
          <a:srgbClr val="CCECFF"/>
        </a:solidFill>
        <a:effectLst>
          <a:outerShdw blurRad="50800" dist="50800" dir="5400000" algn="ctr" rotWithShape="0">
            <a:srgbClr val="CCFFFF"/>
          </a:outerShdw>
        </a:effectLst>
      </c:spPr>
    </c:plotArea>
    <c:plotVisOnly val="1"/>
  </c:chart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9.6363615341033895E-3"/>
          <c:y val="0"/>
          <c:w val="0.99036372627334557"/>
          <c:h val="1"/>
        </c:manualLayout>
      </c:layout>
      <c:pie3DChart>
        <c:varyColors val="1"/>
      </c:pie3DChart>
      <c:spPr>
        <a:solidFill>
          <a:srgbClr val="CCECFF"/>
        </a:solidFill>
        <a:effectLst>
          <a:outerShdw blurRad="50800" dist="50800" dir="5400000" algn="ctr" rotWithShape="0">
            <a:srgbClr val="CCFFFF"/>
          </a:outerShdw>
        </a:effectLst>
      </c:spPr>
    </c:plotArea>
    <c:plotVisOnly val="1"/>
  </c:chart>
  <c:externalData r:id="rId1"/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rotX val="30"/>
      <c:depthPercent val="80"/>
      <c:perspective val="30"/>
    </c:view3D>
    <c:plotArea>
      <c:layout>
        <c:manualLayout>
          <c:layoutTarget val="inner"/>
          <c:xMode val="edge"/>
          <c:yMode val="edge"/>
          <c:x val="2.0711279461279476E-3"/>
          <c:y val="0"/>
          <c:w val="0.99036372627334557"/>
          <c:h val="1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1425687593145652"/>
                  <c:y val="3.2921580277329401E-2"/>
                </c:manualLayout>
              </c:layout>
              <c:tx>
                <c:rich>
                  <a:bodyPr/>
                  <a:lstStyle/>
                  <a:p>
                    <a:pPr>
                      <a:defRPr sz="75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750" dirty="0" smtClean="0"/>
                      <a:t>Комплексная </a:t>
                    </a:r>
                    <a:r>
                      <a:rPr lang="ru-RU" sz="750" dirty="0"/>
                      <a:t>автоматизация бюджетного </a:t>
                    </a:r>
                    <a:r>
                      <a:rPr lang="ru-RU" sz="750" dirty="0" smtClean="0"/>
                      <a:t>процесса </a:t>
                    </a:r>
                    <a:r>
                      <a:rPr lang="ru-RU" sz="800" b="1" dirty="0"/>
                      <a:t>13,3%</a:t>
                    </a:r>
                  </a:p>
                </c:rich>
              </c:tx>
              <c:spPr/>
              <c:showVal val="1"/>
              <c:showCatName val="1"/>
            </c:dLbl>
            <c:dLbl>
              <c:idx val="1"/>
              <c:layout>
                <c:manualLayout>
                  <c:x val="0.11776430976430979"/>
                  <c:y val="-0.38887612914804359"/>
                </c:manualLayout>
              </c:layout>
              <c:tx>
                <c:rich>
                  <a:bodyPr/>
                  <a:lstStyle/>
                  <a:p>
                    <a:pPr>
                      <a:defRPr sz="85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800" dirty="0" smtClean="0"/>
                      <a:t>Выполнение </a:t>
                    </a:r>
                    <a:r>
                      <a:rPr lang="ru-RU" sz="800" dirty="0"/>
                      <a:t>функций организации управления </a:t>
                    </a:r>
                    <a:r>
                      <a:rPr lang="ru-RU" sz="850" b="1" dirty="0" smtClean="0"/>
                      <a:t>86,7%</a:t>
                    </a:r>
                  </a:p>
                  <a:p>
                    <a:pPr>
                      <a:defRPr sz="850">
                        <a:latin typeface="Times New Roman" pitchFamily="18" charset="0"/>
                        <a:cs typeface="Times New Roman" pitchFamily="18" charset="0"/>
                      </a:defRPr>
                    </a:pPr>
                    <a:endParaRPr lang="ru-RU" sz="850" b="1" dirty="0" smtClean="0"/>
                  </a:p>
                  <a:p>
                    <a:pPr>
                      <a:defRPr sz="850">
                        <a:latin typeface="Times New Roman" pitchFamily="18" charset="0"/>
                        <a:cs typeface="Times New Roman" pitchFamily="18" charset="0"/>
                      </a:defRPr>
                    </a:pPr>
                    <a:endParaRPr lang="ru-RU" sz="850" b="1" dirty="0"/>
                  </a:p>
                </c:rich>
              </c:tx>
              <c:spPr>
                <a:ln w="9525"/>
              </c:spPr>
              <c:dLblPos val="bestFit"/>
              <c:showVal val="1"/>
              <c:showCatName val="1"/>
            </c:dLbl>
            <c:dLbl>
              <c:idx val="2"/>
              <c:layout>
                <c:manualLayout>
                  <c:x val="-9.2753623188406476E-4"/>
                  <c:y val="-0.13797570328629699"/>
                </c:manualLayout>
              </c:layout>
              <c:showVal val="1"/>
              <c:showCatName val="1"/>
            </c:dLbl>
            <c:txPr>
              <a:bodyPr/>
              <a:lstStyle/>
              <a:p>
                <a:pPr>
                  <a:defRPr sz="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Лист1!$A$157:$A$158</c:f>
              <c:strCache>
                <c:ptCount val="2"/>
                <c:pt idx="0">
                  <c:v>Комплексная автоматизация бюджетного процесса</c:v>
                </c:pt>
                <c:pt idx="1">
                  <c:v>Выполнение функций организации управления финансами мун.органами</c:v>
                </c:pt>
              </c:strCache>
            </c:strRef>
          </c:cat>
          <c:val>
            <c:numRef>
              <c:f>Лист1!$B$157:$B$158</c:f>
              <c:numCache>
                <c:formatCode>0.0%</c:formatCode>
                <c:ptCount val="2"/>
                <c:pt idx="0">
                  <c:v>0.13304592794946221</c:v>
                </c:pt>
                <c:pt idx="1">
                  <c:v>0.86695407205054142</c:v>
                </c:pt>
              </c:numCache>
            </c:numRef>
          </c:val>
        </c:ser>
      </c:pie3DChart>
      <c:spPr>
        <a:solidFill>
          <a:srgbClr val="CCECFF"/>
        </a:solidFill>
        <a:effectLst>
          <a:outerShdw blurRad="50800" dist="50800" dir="5400000" algn="ctr" rotWithShape="0">
            <a:srgbClr val="CCFFFF"/>
          </a:outerShdw>
        </a:effectLst>
      </c:spPr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0.11874403717452452"/>
          <c:y val="3.3230557931921478E-2"/>
          <c:w val="0.77724665155937489"/>
          <c:h val="0.71322080248951392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numFmt formatCode="#,##0" sourceLinked="0"/>
            <c:showVal val="1"/>
          </c:dLbls>
          <c:cat>
            <c:strRef>
              <c:f>Sheet1!$B$1:$D$1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2"/>
                <c:pt idx="0">
                  <c:v>257</c:v>
                </c:pt>
                <c:pt idx="1">
                  <c:v>256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showVal val="1"/>
          </c:dLbls>
          <c:cat>
            <c:strRef>
              <c:f>Sheet1!$B$1:$D$1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2"/>
                <c:pt idx="0">
                  <c:v>73</c:v>
                </c:pt>
                <c:pt idx="1">
                  <c:v>70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showVal val="1"/>
          </c:dLbls>
          <c:cat>
            <c:strRef>
              <c:f>Sheet1!$B$1:$D$1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2"/>
                <c:pt idx="0">
                  <c:v>329</c:v>
                </c:pt>
                <c:pt idx="1">
                  <c:v>383</c:v>
                </c:pt>
              </c:numCache>
            </c:numRef>
          </c:val>
        </c:ser>
        <c:gapWidth val="100"/>
        <c:overlap val="100"/>
        <c:axId val="92811648"/>
        <c:axId val="92813184"/>
      </c:barChart>
      <c:catAx>
        <c:axId val="92811648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92813184"/>
        <c:crosses val="autoZero"/>
        <c:auto val="1"/>
        <c:lblAlgn val="ctr"/>
        <c:lblOffset val="100"/>
        <c:tickLblSkip val="1"/>
        <c:tickMarkSkip val="1"/>
      </c:catAx>
      <c:valAx>
        <c:axId val="92813184"/>
        <c:scaling>
          <c:orientation val="minMax"/>
        </c:scaling>
        <c:delete val="1"/>
        <c:axPos val="l"/>
        <c:numFmt formatCode="General" sourceLinked="1"/>
        <c:tickLblPos val="none"/>
        <c:crossAx val="92811648"/>
        <c:crosses val="autoZero"/>
        <c:crossBetween val="between"/>
        <c:minorUnit val="100"/>
      </c:valAx>
    </c:plotArea>
    <c:legend>
      <c:legendPos val="b"/>
      <c:layout>
        <c:manualLayout>
          <c:xMode val="edge"/>
          <c:yMode val="edge"/>
          <c:x val="1.6386652676254217E-2"/>
          <c:y val="0.91441940045742631"/>
          <c:w val="0.9836133473237455"/>
          <c:h val="5.5556533877682494E-2"/>
        </c:manualLayout>
      </c:layout>
    </c:legend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0.17126651968503939"/>
          <c:y val="0.26400252666648"/>
          <c:w val="0.68093345931758564"/>
          <c:h val="0.76269428687006002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3.4940976377952758E-2"/>
                  <c:y val="3.8669037338074676E-2"/>
                </c:manualLayout>
              </c:layout>
              <c:dLblPos val="bestFit"/>
              <c:showVal val="1"/>
              <c:showCatName val="1"/>
              <c:showPercent val="1"/>
            </c:dLbl>
            <c:dLbl>
              <c:idx val="1"/>
              <c:layout>
                <c:manualLayout>
                  <c:x val="-3.4146717025552956E-2"/>
                  <c:y val="-2.2442806809289811E-2"/>
                </c:manualLayout>
              </c:layout>
              <c:dLblPos val="bestFit"/>
              <c:showVal val="1"/>
              <c:showCatName val="1"/>
              <c:showPercent val="1"/>
            </c:dLbl>
            <c:dLbl>
              <c:idx val="2"/>
              <c:layout>
                <c:manualLayout>
                  <c:x val="-3.7888167979002879E-2"/>
                  <c:y val="-4.4803431829086866E-2"/>
                </c:manualLayout>
              </c:layout>
              <c:dLblPos val="bestFit"/>
              <c:showVal val="1"/>
              <c:showCatName val="1"/>
              <c:showPercent val="1"/>
            </c:dLbl>
            <c:dLbl>
              <c:idx val="3"/>
              <c:layout>
                <c:manualLayout>
                  <c:x val="-6.9478719160104979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Доходы от использ. муниц. имущества; 37 111,6; 11%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>
                <c:manualLayout>
                  <c:x val="-0.12853165354330709"/>
                  <c:y val="-2.8888686693356477E-2"/>
                </c:manualLayout>
              </c:layout>
              <c:showVal val="1"/>
              <c:showCatName val="1"/>
              <c:showPercent val="1"/>
            </c:dLbl>
            <c:dLbl>
              <c:idx val="5"/>
              <c:layout>
                <c:manualLayout>
                  <c:x val="-1.9078551181102476E-2"/>
                  <c:y val="-6.3324141213359816E-2"/>
                </c:manualLayout>
              </c:layout>
              <c:showVal val="1"/>
              <c:showCatName val="1"/>
              <c:showPercent val="1"/>
            </c:dLbl>
            <c:dLbl>
              <c:idx val="6"/>
              <c:layout>
                <c:manualLayout>
                  <c:x val="0.10248088188976313"/>
                  <c:y val="6.3910271347633982E-2"/>
                </c:manualLayout>
              </c:layout>
              <c:showVal val="1"/>
              <c:showCatName val="1"/>
              <c:showPercent val="1"/>
            </c:dLbl>
            <c:showVal val="1"/>
            <c:showCatName val="1"/>
            <c:showPercent val="1"/>
            <c:showLeaderLines val="1"/>
          </c:dLbls>
          <c:cat>
            <c:strRef>
              <c:f>Лист1!$A$1:$A$7</c:f>
              <c:strCache>
                <c:ptCount val="7"/>
                <c:pt idx="0">
                  <c:v>НДФЛ</c:v>
                </c:pt>
                <c:pt idx="1">
                  <c:v>Налоги на имущество</c:v>
                </c:pt>
                <c:pt idx="2">
                  <c:v>Налоги на совокупный доход</c:v>
                </c:pt>
                <c:pt idx="3">
                  <c:v>Доходы от использ. муниц. имущества</c:v>
                </c:pt>
                <c:pt idx="4">
                  <c:v>Доходы от продажи муниц. имущества</c:v>
                </c:pt>
                <c:pt idx="5">
                  <c:v>Прочие неналоговые доходы</c:v>
                </c:pt>
                <c:pt idx="6">
                  <c:v>Прочие налоговые доходы</c:v>
                </c:pt>
              </c:strCache>
            </c:strRef>
          </c:cat>
          <c:val>
            <c:numRef>
              <c:f>Лист1!$B$1:$B$7</c:f>
              <c:numCache>
                <c:formatCode>#,##0.0</c:formatCode>
                <c:ptCount val="7"/>
                <c:pt idx="0">
                  <c:v>138663.1</c:v>
                </c:pt>
                <c:pt idx="1">
                  <c:v>73613.600000000006</c:v>
                </c:pt>
                <c:pt idx="2">
                  <c:v>37238.199999999997</c:v>
                </c:pt>
                <c:pt idx="3">
                  <c:v>37111.599999999999</c:v>
                </c:pt>
                <c:pt idx="4">
                  <c:v>23636.2</c:v>
                </c:pt>
                <c:pt idx="5">
                  <c:v>9212.2000000000007</c:v>
                </c:pt>
                <c:pt idx="6">
                  <c:v>6849.2999999999993</c:v>
                </c:pt>
              </c:numCache>
            </c:numRef>
          </c:val>
        </c:ser>
        <c:firstSliceAng val="40"/>
      </c:pieChart>
    </c:plotArea>
    <c:plotVisOnly val="1"/>
    <c:dispBlanksAs val="zero"/>
  </c:chart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5.014238715091459E-2"/>
          <c:y val="2.3703537799677116E-2"/>
          <c:w val="0.94985761284908776"/>
          <c:h val="0.7602947077652416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-2.279199415950664E-2"/>
                  <c:y val="-7.9011792665590434E-3"/>
                </c:manualLayout>
              </c:layout>
              <c:showVal val="1"/>
            </c:dLbl>
            <c:dLbl>
              <c:idx val="1"/>
              <c:layout>
                <c:manualLayout>
                  <c:x val="-2.5071193575457406E-2"/>
                  <c:y val="-3.1604717066236243E-2"/>
                </c:manualLayout>
              </c:layout>
              <c:showVal val="1"/>
            </c:dLbl>
            <c:dLbl>
              <c:idx val="2"/>
              <c:layout>
                <c:manualLayout>
                  <c:x val="6.6815699963682319E-3"/>
                  <c:y val="-3.1604717066236243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 formatCode="General">
                  <c:v>173375.2</c:v>
                </c:pt>
                <c:pt idx="1">
                  <c:v>139685.4</c:v>
                </c:pt>
                <c:pt idx="2">
                  <c:v>138663.1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dLbls>
            <c:dLbl>
              <c:idx val="0"/>
              <c:layout>
                <c:manualLayout>
                  <c:x val="3.6467190655210611E-2"/>
                  <c:y val="-2.3703537799677151E-2"/>
                </c:manualLayout>
              </c:layout>
              <c:showVal val="1"/>
            </c:dLbl>
            <c:dLbl>
              <c:idx val="1"/>
              <c:layout>
                <c:manualLayout>
                  <c:x val="2.279199415950664E-2"/>
                  <c:y val="-2.3703537799677116E-2"/>
                </c:manualLayout>
              </c:layout>
              <c:showVal val="1"/>
            </c:dLbl>
            <c:dLbl>
              <c:idx val="2"/>
              <c:layout>
                <c:manualLayout>
                  <c:x val="5.9259184814717383E-2"/>
                  <c:y val="-1.5802358533118115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 formatCode="General">
                  <c:v>173335.9</c:v>
                </c:pt>
                <c:pt idx="1">
                  <c:v>135082</c:v>
                </c:pt>
                <c:pt idx="2">
                  <c:v>136677.9</c:v>
                </c:pt>
              </c:numCache>
            </c:numRef>
          </c:val>
        </c:ser>
        <c:shape val="cylinder"/>
        <c:axId val="112592384"/>
        <c:axId val="112593920"/>
        <c:axId val="0"/>
      </c:bar3DChart>
      <c:catAx>
        <c:axId val="112592384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2593920"/>
        <c:crosses val="autoZero"/>
        <c:auto val="1"/>
        <c:lblAlgn val="ctr"/>
        <c:lblOffset val="100"/>
      </c:catAx>
      <c:valAx>
        <c:axId val="11259392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125923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Лист1!$A$15</c:f>
              <c:strCache>
                <c:ptCount val="1"/>
                <c:pt idx="0">
                  <c:v>Дотации</c:v>
                </c:pt>
              </c:strCache>
            </c:strRef>
          </c:tx>
          <c:dLbls>
            <c:dLbl>
              <c:idx val="0"/>
              <c:layout>
                <c:manualLayout>
                  <c:x val="1.972386587771215E-3"/>
                  <c:y val="1.1363636363636409E-2"/>
                </c:manualLayout>
              </c:layout>
              <c:showVal val="1"/>
            </c:dLbl>
            <c:dLbl>
              <c:idx val="1"/>
              <c:layout>
                <c:manualLayout>
                  <c:x val="1.1834319526627241E-2"/>
                  <c:y val="-1.1363636363636409E-2"/>
                </c:manualLayout>
              </c:layout>
              <c:showVal val="1"/>
            </c:dLbl>
            <c:dLbl>
              <c:idx val="2"/>
              <c:layout>
                <c:manualLayout>
                  <c:x val="7.8895463510848529E-3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5.9171597633137082E-3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9.8619329388560887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Лист1!$B$14:$G$14</c:f>
              <c:strCache>
                <c:ptCount val="6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  <c:pt idx="5">
                  <c:v>2015 год</c:v>
                </c:pt>
              </c:strCache>
            </c:strRef>
          </c:cat>
          <c:val>
            <c:numRef>
              <c:f>Лист1!$B$15:$G$15</c:f>
              <c:numCache>
                <c:formatCode>#,##0.0</c:formatCode>
                <c:ptCount val="6"/>
                <c:pt idx="0">
                  <c:v>2.7</c:v>
                </c:pt>
                <c:pt idx="1">
                  <c:v>69.8</c:v>
                </c:pt>
                <c:pt idx="2">
                  <c:v>1.1000000000000001</c:v>
                </c:pt>
                <c:pt idx="3">
                  <c:v>13.9</c:v>
                </c:pt>
                <c:pt idx="4">
                  <c:v>0.4</c:v>
                </c:pt>
                <c:pt idx="5">
                  <c:v>22.4</c:v>
                </c:pt>
              </c:numCache>
            </c:numRef>
          </c:val>
        </c:ser>
        <c:ser>
          <c:idx val="1"/>
          <c:order val="1"/>
          <c:tx>
            <c:strRef>
              <c:f>Лист1!$A$16</c:f>
              <c:strCache>
                <c:ptCount val="1"/>
                <c:pt idx="0">
                  <c:v>Субсидии </c:v>
                </c:pt>
              </c:strCache>
            </c:strRef>
          </c:tx>
          <c:dLbls>
            <c:dLbl>
              <c:idx val="0"/>
              <c:layout>
                <c:manualLayout>
                  <c:x val="9.8619329388560887E-3"/>
                  <c:y val="-1.1363636363636409E-2"/>
                </c:manualLayout>
              </c:layout>
              <c:showVal val="1"/>
            </c:dLbl>
            <c:dLbl>
              <c:idx val="1"/>
              <c:layout>
                <c:manualLayout>
                  <c:x val="9.8619329388560887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9.8619329388560887E-3"/>
                  <c:y val="-7.5757575757575343E-3"/>
                </c:manualLayout>
              </c:layout>
              <c:showVal val="1"/>
            </c:dLbl>
            <c:dLbl>
              <c:idx val="3"/>
              <c:layout>
                <c:manualLayout>
                  <c:x val="7.8895463510848529E-3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5.9171597633136449E-3"/>
                  <c:y val="-3.7878787878788066E-3"/>
                </c:manualLayout>
              </c:layout>
              <c:showVal val="1"/>
            </c:dLbl>
            <c:dLbl>
              <c:idx val="5"/>
              <c:layout>
                <c:manualLayout>
                  <c:x val="1.1834319526627241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Лист1!$B$14:$G$14</c:f>
              <c:strCache>
                <c:ptCount val="6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  <c:pt idx="5">
                  <c:v>2015 год</c:v>
                </c:pt>
              </c:strCache>
            </c:strRef>
          </c:cat>
          <c:val>
            <c:numRef>
              <c:f>Лист1!$B$16:$G$16</c:f>
              <c:numCache>
                <c:formatCode>#,##0.0</c:formatCode>
                <c:ptCount val="6"/>
                <c:pt idx="0">
                  <c:v>26.3</c:v>
                </c:pt>
                <c:pt idx="1">
                  <c:v>74.599999999999994</c:v>
                </c:pt>
                <c:pt idx="2">
                  <c:v>141.1</c:v>
                </c:pt>
                <c:pt idx="3">
                  <c:v>182.3</c:v>
                </c:pt>
                <c:pt idx="4">
                  <c:v>51</c:v>
                </c:pt>
                <c:pt idx="5">
                  <c:v>56.7</c:v>
                </c:pt>
              </c:numCache>
            </c:numRef>
          </c:val>
        </c:ser>
        <c:ser>
          <c:idx val="2"/>
          <c:order val="2"/>
          <c:tx>
            <c:strRef>
              <c:f>Лист1!$A$17</c:f>
              <c:strCache>
                <c:ptCount val="1"/>
                <c:pt idx="0">
                  <c:v>Субвенции  </c:v>
                </c:pt>
              </c:strCache>
            </c:strRef>
          </c:tx>
          <c:dLbls>
            <c:dLbl>
              <c:idx val="0"/>
              <c:layout>
                <c:manualLayout>
                  <c:x val="1.1834319526627241E-2"/>
                  <c:y val="-1.5151515151515207E-2"/>
                </c:manualLayout>
              </c:layout>
              <c:showVal val="1"/>
            </c:dLbl>
            <c:dLbl>
              <c:idx val="1"/>
              <c:layout>
                <c:manualLayout>
                  <c:x val="9.8619329388560887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1.3806706114398421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7.8895463510848529E-3"/>
                  <c:y val="-2.9825817227392343E-7"/>
                </c:manualLayout>
              </c:layout>
              <c:showVal val="1"/>
            </c:dLbl>
            <c:dLbl>
              <c:idx val="4"/>
              <c:layout>
                <c:manualLayout>
                  <c:x val="7.8895463510848529E-3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9.8619329388560887E-3"/>
                  <c:y val="1.1363636363636409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Лист1!$B$14:$G$14</c:f>
              <c:strCache>
                <c:ptCount val="6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  <c:pt idx="5">
                  <c:v>2015 год</c:v>
                </c:pt>
              </c:strCache>
            </c:strRef>
          </c:cat>
          <c:val>
            <c:numRef>
              <c:f>Лист1!$B$17:$G$17</c:f>
              <c:numCache>
                <c:formatCode>#,##0.0</c:formatCode>
                <c:ptCount val="6"/>
                <c:pt idx="0">
                  <c:v>93</c:v>
                </c:pt>
                <c:pt idx="1">
                  <c:v>112.3</c:v>
                </c:pt>
                <c:pt idx="2">
                  <c:v>148.5</c:v>
                </c:pt>
                <c:pt idx="3">
                  <c:v>184.7</c:v>
                </c:pt>
                <c:pt idx="4">
                  <c:v>276.39999999999969</c:v>
                </c:pt>
                <c:pt idx="5">
                  <c:v>299.7</c:v>
                </c:pt>
              </c:numCache>
            </c:numRef>
          </c:val>
        </c:ser>
        <c:ser>
          <c:idx val="3"/>
          <c:order val="3"/>
          <c:tx>
            <c:strRef>
              <c:f>Лист1!$A$18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dLbls>
            <c:dLbl>
              <c:idx val="0"/>
              <c:layout>
                <c:manualLayout>
                  <c:x val="5.9171597633136449E-3"/>
                  <c:y val="-4.9242424242424553E-2"/>
                </c:manualLayout>
              </c:layout>
              <c:showVal val="1"/>
            </c:dLbl>
            <c:dLbl>
              <c:idx val="1"/>
              <c:layout>
                <c:manualLayout>
                  <c:x val="9.8617776328255042E-3"/>
                  <c:y val="-4.9242424242424553E-2"/>
                </c:manualLayout>
              </c:layout>
              <c:showVal val="1"/>
            </c:dLbl>
            <c:dLbl>
              <c:idx val="2"/>
              <c:layout>
                <c:manualLayout>
                  <c:x val="7.8895463510848529E-3"/>
                  <c:y val="-5.3030303030303143E-2"/>
                </c:manualLayout>
              </c:layout>
              <c:showVal val="1"/>
            </c:dLbl>
            <c:dLbl>
              <c:idx val="3"/>
              <c:layout>
                <c:manualLayout>
                  <c:x val="1.1834319526627241E-2"/>
                  <c:y val="-5.6818181818182087E-2"/>
                </c:manualLayout>
              </c:layout>
              <c:showVal val="1"/>
            </c:dLbl>
            <c:dLbl>
              <c:idx val="4"/>
              <c:layout>
                <c:manualLayout>
                  <c:x val="9.8619329388560887E-3"/>
                  <c:y val="-4.5454545454545484E-2"/>
                </c:manualLayout>
              </c:layout>
              <c:showVal val="1"/>
            </c:dLbl>
            <c:dLbl>
              <c:idx val="5"/>
              <c:layout>
                <c:manualLayout>
                  <c:x val="9.8619329388560887E-3"/>
                  <c:y val="-4.5454545454545484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Лист1!$B$14:$G$14</c:f>
              <c:strCache>
                <c:ptCount val="6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  <c:pt idx="5">
                  <c:v>2015 год</c:v>
                </c:pt>
              </c:strCache>
            </c:strRef>
          </c:cat>
          <c:val>
            <c:numRef>
              <c:f>Лист1!$B$18:$G$18</c:f>
              <c:numCache>
                <c:formatCode>#,##0.0</c:formatCode>
                <c:ptCount val="6"/>
                <c:pt idx="0">
                  <c:v>3.9</c:v>
                </c:pt>
                <c:pt idx="1">
                  <c:v>6.4</c:v>
                </c:pt>
                <c:pt idx="2">
                  <c:v>0.70000000000000062</c:v>
                </c:pt>
                <c:pt idx="3">
                  <c:v>0.8</c:v>
                </c:pt>
                <c:pt idx="4">
                  <c:v>0.4</c:v>
                </c:pt>
                <c:pt idx="5">
                  <c:v>0.1</c:v>
                </c:pt>
              </c:numCache>
            </c:numRef>
          </c:val>
        </c:ser>
        <c:shape val="cylinder"/>
        <c:axId val="72791936"/>
        <c:axId val="72793472"/>
        <c:axId val="0"/>
      </c:bar3DChart>
      <c:catAx>
        <c:axId val="72791936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793472"/>
        <c:crosses val="autoZero"/>
        <c:auto val="1"/>
        <c:lblAlgn val="ctr"/>
        <c:lblOffset val="100"/>
      </c:catAx>
      <c:valAx>
        <c:axId val="72793472"/>
        <c:scaling>
          <c:orientation val="minMax"/>
        </c:scaling>
        <c:axPos val="l"/>
        <c:majorGridlines/>
        <c:numFmt formatCode="#,##0.0" sourceLinked="1"/>
        <c:tickLblPos val="nextTo"/>
        <c:crossAx val="7279193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3.2408314695052836E-3"/>
          <c:w val="1"/>
          <c:h val="0.96059675678366008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29411638769842657"/>
                  <c:y val="7.2761876913729109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Дошкольное </a:t>
                    </a:r>
                    <a:r>
                      <a:rPr lang="ru-RU" dirty="0" smtClean="0"/>
                      <a:t>образование </a:t>
                    </a:r>
                    <a:r>
                      <a:rPr lang="ru-RU" b="1" dirty="0"/>
                      <a:t>39,9%</a:t>
                    </a:r>
                  </a:p>
                </c:rich>
              </c:tx>
              <c:showVal val="1"/>
              <c:showCatNam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/>
                      <a:t>Дополнительное </a:t>
                    </a:r>
                    <a:r>
                      <a:rPr lang="ru-RU" dirty="0" smtClean="0"/>
                      <a:t>образование </a:t>
                    </a:r>
                    <a:r>
                      <a:rPr lang="ru-RU" b="1" dirty="0"/>
                      <a:t>2,6%</a:t>
                    </a:r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0.29150378804305782"/>
                  <c:y val="-0.13152041708272291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Общее </a:t>
                    </a:r>
                    <a:r>
                      <a:rPr lang="ru-RU" dirty="0" smtClean="0"/>
                      <a:t>образование </a:t>
                    </a:r>
                    <a:r>
                      <a:rPr lang="ru-RU" b="1" dirty="0"/>
                      <a:t>52,5%</a:t>
                    </a:r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-0.16381001211537041"/>
                  <c:y val="3.456765929119576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Молодежная политика </a:t>
                    </a:r>
                    <a:r>
                      <a:rPr lang="ru-RU" b="1" dirty="0"/>
                      <a:t>1,4%</a:t>
                    </a:r>
                  </a:p>
                </c:rich>
              </c:tx>
              <c:showVal val="1"/>
              <c:showCatName val="1"/>
            </c:dLbl>
            <c:dLbl>
              <c:idx val="4"/>
              <c:layout/>
              <c:tx>
                <c:rich>
                  <a:bodyPr/>
                  <a:lstStyle/>
                  <a:p>
                    <a:pPr>
                      <a:defRPr sz="85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Выполнение функций организации образования </a:t>
                    </a:r>
                    <a:r>
                      <a:rPr lang="ru-RU" dirty="0" smtClean="0"/>
                      <a:t>мун.органами</a:t>
                    </a:r>
                    <a:r>
                      <a:rPr lang="ru-RU" b="1" dirty="0" smtClean="0"/>
                      <a:t>3,6</a:t>
                    </a:r>
                    <a:r>
                      <a:rPr lang="ru-RU" b="1" dirty="0"/>
                      <a:t>%</a:t>
                    </a:r>
                  </a:p>
                </c:rich>
              </c:tx>
              <c:spPr/>
              <c:showVal val="1"/>
              <c:showCatName val="1"/>
            </c:dLbl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'[для слайдов Исполнение программм за 2015 год.xlsx]Лист1'!$A$2:$A$6</c:f>
              <c:strCache>
                <c:ptCount val="5"/>
                <c:pt idx="0">
                  <c:v>Дошкольное образование</c:v>
                </c:pt>
                <c:pt idx="1">
                  <c:v>Дополнительное образование</c:v>
                </c:pt>
                <c:pt idx="2">
                  <c:v>Общее образование</c:v>
                </c:pt>
                <c:pt idx="3">
                  <c:v>Молодежная политика</c:v>
                </c:pt>
                <c:pt idx="4">
                  <c:v>Выполнение функций организации образования мун.органами</c:v>
                </c:pt>
              </c:strCache>
            </c:strRef>
          </c:cat>
          <c:val>
            <c:numRef>
              <c:f>'[для слайдов Исполнение программм за 2015 год.xlsx]Лист1'!$B$2:$B$6</c:f>
              <c:numCache>
                <c:formatCode>0.0%</c:formatCode>
                <c:ptCount val="5"/>
                <c:pt idx="0">
                  <c:v>0.39895023436139831</c:v>
                </c:pt>
                <c:pt idx="1">
                  <c:v>2.5588827791059449E-2</c:v>
                </c:pt>
                <c:pt idx="2">
                  <c:v>0.52502079185406436</c:v>
                </c:pt>
                <c:pt idx="3">
                  <c:v>1.4338532256560323E-2</c:v>
                </c:pt>
                <c:pt idx="4">
                  <c:v>3.6101613736917809E-2</c:v>
                </c:pt>
              </c:numCache>
            </c:numRef>
          </c:val>
        </c:ser>
      </c:pie3DChart>
    </c:plotArea>
    <c:plotVisOnly val="1"/>
  </c:chart>
  <c:spPr>
    <a:solidFill>
      <a:srgbClr val="CCECFF"/>
    </a:solidFill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2.7803226525822879E-4"/>
          <c:w val="1"/>
          <c:h val="0.95978653894608978"/>
        </c:manualLayout>
      </c:layout>
      <c:pie3DChart>
        <c:varyColors val="1"/>
        <c:ser>
          <c:idx val="0"/>
          <c:order val="0"/>
          <c:explosion val="4"/>
          <c:dLbls>
            <c:dLbl>
              <c:idx val="0"/>
              <c:layout>
                <c:manualLayout>
                  <c:x val="-0.1638616421503249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/>
                      <a:t>Сохранение и развитие библиотечного дела </a:t>
                    </a:r>
                    <a:r>
                      <a:rPr lang="ru-RU" sz="800" dirty="0" smtClean="0"/>
                      <a:t> </a:t>
                    </a:r>
                    <a:r>
                      <a:rPr lang="ru-RU" sz="800" b="1" dirty="0"/>
                      <a:t>20,5%</a:t>
                    </a: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-0.25828129762383317"/>
                  <c:y val="-0.3172826571507954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/>
                      <a:t>Поддержка профессионального искусства и народного творчества </a:t>
                    </a:r>
                    <a:endParaRPr lang="en-US" sz="800" dirty="0" smtClean="0"/>
                  </a:p>
                  <a:p>
                    <a:r>
                      <a:rPr lang="ru-RU" sz="800" b="1" dirty="0" smtClean="0"/>
                      <a:t>28,3</a:t>
                    </a:r>
                    <a:r>
                      <a:rPr lang="ru-RU" sz="800" b="1" dirty="0"/>
                      <a:t>%</a:t>
                    </a:r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0.24408124067992562"/>
                  <c:y val="-0.28678660570650832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/>
                      <a:t>Развитие художественного образования </a:t>
                    </a:r>
                    <a:r>
                      <a:rPr lang="ru-RU" sz="800" dirty="0" smtClean="0"/>
                      <a:t>детей </a:t>
                    </a:r>
                    <a:r>
                      <a:rPr lang="ru-RU" sz="800" b="1" dirty="0"/>
                      <a:t>32,4%</a:t>
                    </a:r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-9.7742263842572792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/>
                      <a:t>Организация и проведение культурно-массовых </a:t>
                    </a:r>
                    <a:r>
                      <a:rPr lang="ru-RU" sz="800" dirty="0" smtClean="0"/>
                      <a:t>мероприятий </a:t>
                    </a:r>
                    <a:r>
                      <a:rPr lang="ru-RU" sz="800" b="1" dirty="0"/>
                      <a:t>6,8%</a:t>
                    </a:r>
                  </a:p>
                </c:rich>
              </c:tx>
              <c:showVal val="1"/>
              <c:showCatName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800" dirty="0" smtClean="0"/>
                      <a:t>АИП</a:t>
                    </a:r>
                    <a:endParaRPr lang="en-US" sz="800" dirty="0" smtClean="0"/>
                  </a:p>
                  <a:p>
                    <a:r>
                      <a:rPr lang="ru-RU" sz="800" b="1" dirty="0" smtClean="0"/>
                      <a:t> </a:t>
                    </a:r>
                    <a:r>
                      <a:rPr lang="ru-RU" sz="800" b="1" dirty="0"/>
                      <a:t>12,0%</a:t>
                    </a: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Лист1!$A$33:$A$37</c:f>
              <c:strCache>
                <c:ptCount val="5"/>
                <c:pt idx="0">
                  <c:v>Сохранение и развитие библиотечного дела </c:v>
                </c:pt>
                <c:pt idx="1">
                  <c:v>Поддержка профессионального искусства и народного творчества </c:v>
                </c:pt>
                <c:pt idx="2">
                  <c:v>Развитие художественного образования детей </c:v>
                </c:pt>
                <c:pt idx="3">
                  <c:v>Организация и проведение культурно-массовых праздничных мероприятий в городе Торжке"</c:v>
                </c:pt>
                <c:pt idx="4">
                  <c:v>АИП</c:v>
                </c:pt>
              </c:strCache>
            </c:strRef>
          </c:cat>
          <c:val>
            <c:numRef>
              <c:f>Лист1!$B$33:$B$37</c:f>
              <c:numCache>
                <c:formatCode>0.0%</c:formatCode>
                <c:ptCount val="5"/>
                <c:pt idx="0">
                  <c:v>0.20536866110144741</c:v>
                </c:pt>
                <c:pt idx="1">
                  <c:v>0.28257567560819302</c:v>
                </c:pt>
                <c:pt idx="2">
                  <c:v>0.32372181671396832</c:v>
                </c:pt>
                <c:pt idx="3">
                  <c:v>6.7860442276801713E-2</c:v>
                </c:pt>
                <c:pt idx="4">
                  <c:v>0.12047340429958969</c:v>
                </c:pt>
              </c:numCache>
            </c:numRef>
          </c:val>
        </c:ser>
      </c:pie3DChart>
      <c:spPr>
        <a:gradFill>
          <a:gsLst>
            <a:gs pos="0">
              <a:srgbClr val="33CC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</c:spPr>
    </c:plotArea>
    <c:plotVisOnly val="1"/>
  </c:chart>
  <c:spPr>
    <a:solidFill>
      <a:schemeClr val="accent1">
        <a:lumMod val="20000"/>
        <a:lumOff val="80000"/>
      </a:schemeClr>
    </a:solidFill>
  </c:sp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8.9313456729098845E-4"/>
          <c:y val="0.10290391668299785"/>
          <c:w val="0.98072727693179362"/>
          <c:h val="0.89709608612972969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5.2196968758189723E-2"/>
                  <c:y val="1.1948422808189365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Организация и проведение спортивно-массовых мероприятий; </a:t>
                    </a:r>
                    <a:r>
                      <a:rPr lang="ru-RU" b="1" dirty="0"/>
                      <a:t>4,5%</a:t>
                    </a: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-6.5816827962584104E-2"/>
                  <c:y val="2.34409954953977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Развитие </a:t>
                    </a:r>
                    <a:r>
                      <a:rPr lang="ru-RU" dirty="0"/>
                      <a:t>массового спорта и физкультурно-оздоровительного </a:t>
                    </a:r>
                    <a:r>
                      <a:rPr lang="ru-RU" dirty="0" smtClean="0"/>
                      <a:t>движения</a:t>
                    </a:r>
                    <a:r>
                      <a:rPr lang="ru-RU" baseline="0" dirty="0" smtClean="0"/>
                      <a:t>  </a:t>
                    </a:r>
                    <a:r>
                      <a:rPr lang="ru-RU" dirty="0" smtClean="0"/>
                      <a:t> </a:t>
                    </a:r>
                    <a:r>
                      <a:rPr lang="ru-RU" b="1" dirty="0"/>
                      <a:t>34,0%</a:t>
                    </a:r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-0.13096193713819726"/>
                  <c:y val="-0.13667245923538088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latin typeface="Times New Roman" pitchFamily="18" charset="0"/>
                        <a:cs typeface="Times New Roman" pitchFamily="18" charset="0"/>
                      </a:rPr>
                      <a:t>Развитие детско-юношеского спорта                    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47,2%</a:t>
                    </a:r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0.24364307111618441"/>
                  <c:y val="-0.14119536221218798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latin typeface="Times New Roman" pitchFamily="18" charset="0"/>
                        <a:cs typeface="Times New Roman" pitchFamily="18" charset="0"/>
                      </a:rPr>
                      <a:t>Развитие инфраструктуры, укрепление материально-технической базы</a:t>
                    </a:r>
                    <a:r>
                      <a:rPr lang="ru-RU" baseline="0" dirty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5,8%</a:t>
                    </a:r>
                  </a:p>
                </c:rich>
              </c:tx>
              <c:showVal val="1"/>
              <c:showCatName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>
                        <a:latin typeface="Times New Roman" pitchFamily="18" charset="0"/>
                        <a:cs typeface="Times New Roman" pitchFamily="18" charset="0"/>
                      </a:rPr>
                      <a:t>Выполнение функций организации физической культуры и спорта мун.органами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8,5%</a:t>
                    </a: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'[для слайдов Исполнение программм за 2015 год.xlsx]Лист1'!$A$45:$A$49</c:f>
              <c:strCache>
                <c:ptCount val="5"/>
                <c:pt idx="0">
                  <c:v>Организация и проведение спортивно-массовых мероприятий</c:v>
                </c:pt>
                <c:pt idx="1">
                  <c:v>Развитие массового спорта и физкультурно-оздоровительного движения</c:v>
                </c:pt>
                <c:pt idx="2">
                  <c:v>Выполнение функций организации физической культуры и спорта мун.органами</c:v>
                </c:pt>
                <c:pt idx="3">
                  <c:v>Развитие детско-юношеского спорта</c:v>
                </c:pt>
                <c:pt idx="4">
                  <c:v>Развитие инфраструктуры, укрепление материально-технической базы</c:v>
                </c:pt>
              </c:strCache>
            </c:strRef>
          </c:cat>
          <c:val>
            <c:numRef>
              <c:f>'[для слайдов Исполнение программм за 2015 год.xlsx]Лист1'!$B$45:$B$49</c:f>
              <c:numCache>
                <c:formatCode>0.0%</c:formatCode>
                <c:ptCount val="5"/>
                <c:pt idx="0">
                  <c:v>4.5490375568947541E-2</c:v>
                </c:pt>
                <c:pt idx="1">
                  <c:v>0.33995183243791088</c:v>
                </c:pt>
                <c:pt idx="2">
                  <c:v>8.4830850488033058E-2</c:v>
                </c:pt>
                <c:pt idx="3">
                  <c:v>0.4718931740825098</c:v>
                </c:pt>
                <c:pt idx="4">
                  <c:v>5.7833767422599533E-2</c:v>
                </c:pt>
              </c:numCache>
            </c:numRef>
          </c:val>
        </c:ser>
      </c:pie3DChart>
    </c:plotArea>
    <c:plotVisOnly val="1"/>
  </c:chart>
  <c:spPr>
    <a:solidFill>
      <a:schemeClr val="accent1">
        <a:lumMod val="20000"/>
        <a:lumOff val="80000"/>
      </a:schemeClr>
    </a:solidFill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2.0712677439789695E-3"/>
          <c:y val="4.3741633511783914E-3"/>
          <c:w val="0.99036372627334557"/>
          <c:h val="0.98789640997698558"/>
        </c:manualLayout>
      </c:layout>
      <c:pie3DChart>
        <c:varyColors val="1"/>
        <c:ser>
          <c:idx val="0"/>
          <c:order val="0"/>
          <c:explosion val="15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8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800" dirty="0">
                        <a:latin typeface="Times New Roman" pitchFamily="18" charset="0"/>
                        <a:cs typeface="Times New Roman" pitchFamily="18" charset="0"/>
                      </a:rPr>
                      <a:t>Улучшение жилищных условий </a:t>
                    </a:r>
                    <a:r>
                      <a:rPr lang="ru-RU" sz="800" dirty="0" smtClean="0">
                        <a:latin typeface="Times New Roman" pitchFamily="18" charset="0"/>
                        <a:cs typeface="Times New Roman" pitchFamily="18" charset="0"/>
                      </a:rPr>
                      <a:t>граждан, </a:t>
                    </a:r>
                    <a:r>
                      <a:rPr lang="ru-RU" sz="800" dirty="0">
                        <a:latin typeface="Times New Roman" pitchFamily="18" charset="0"/>
                        <a:cs typeface="Times New Roman" pitchFamily="18" charset="0"/>
                      </a:rPr>
                      <a:t>проживающих в </a:t>
                    </a:r>
                    <a:r>
                      <a:rPr lang="ru-RU" sz="800" dirty="0" smtClean="0">
                        <a:latin typeface="Times New Roman" pitchFamily="18" charset="0"/>
                        <a:cs typeface="Times New Roman" pitchFamily="18" charset="0"/>
                      </a:rPr>
                      <a:t> аварийных домах </a:t>
                    </a:r>
                    <a:r>
                      <a:rPr lang="ru-RU" sz="800" dirty="0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sz="800" b="1" dirty="0">
                        <a:latin typeface="Times New Roman" pitchFamily="18" charset="0"/>
                        <a:cs typeface="Times New Roman" pitchFamily="18" charset="0"/>
                      </a:rPr>
                      <a:t>0,1%</a:t>
                    </a:r>
                    <a:r>
                      <a:rPr lang="ru-RU" sz="800" dirty="0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</a:p>
                </c:rich>
              </c:tx>
              <c:numFmt formatCode="#,##0.00" sourceLinked="0"/>
              <c:spPr/>
              <c:showVal val="1"/>
              <c:showCatName val="1"/>
              <c:showPercent val="1"/>
            </c:dLbl>
            <c:dLbl>
              <c:idx val="1"/>
              <c:layout>
                <c:manualLayout>
                  <c:x val="7.760870606636186E-2"/>
                  <c:y val="1.9324115883370169E-3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latin typeface="Times New Roman" pitchFamily="18" charset="0"/>
                        <a:cs typeface="Times New Roman" pitchFamily="18" charset="0"/>
                      </a:rPr>
                      <a:t>Улучшение жилищных условий молодых семей
</a:t>
                    </a:r>
                    <a:r>
                      <a:rPr lang="ru-RU" sz="900" b="1" dirty="0">
                        <a:latin typeface="Times New Roman" pitchFamily="18" charset="0"/>
                        <a:cs typeface="Times New Roman" pitchFamily="18" charset="0"/>
                      </a:rPr>
                      <a:t>20,1%</a:t>
                    </a:r>
                    <a:r>
                      <a:rPr lang="ru-RU" sz="900" dirty="0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0.29760741200207297"/>
                  <c:y val="-0.36287743351210988"/>
                </c:manualLayout>
              </c:layout>
              <c:tx>
                <c:rich>
                  <a:bodyPr/>
                  <a:lstStyle/>
                  <a:p>
                    <a:pPr>
                      <a:defRPr sz="8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800" dirty="0">
                        <a:latin typeface="Times New Roman" pitchFamily="18" charset="0"/>
                        <a:cs typeface="Times New Roman" pitchFamily="18" charset="0"/>
                      </a:rPr>
                      <a:t>Улучшение жилищных условий детей-сирот 
</a:t>
                    </a:r>
                    <a:r>
                      <a:rPr lang="ru-RU" sz="800" b="1" dirty="0">
                        <a:latin typeface="Times New Roman" pitchFamily="18" charset="0"/>
                        <a:cs typeface="Times New Roman" pitchFamily="18" charset="0"/>
                      </a:rPr>
                      <a:t>79,8</a:t>
                    </a:r>
                    <a:r>
                      <a:rPr lang="ru-RU" sz="800" b="1" dirty="0" smtClean="0">
                        <a:latin typeface="Times New Roman" pitchFamily="18" charset="0"/>
                        <a:cs typeface="Times New Roman" pitchFamily="18" charset="0"/>
                      </a:rPr>
                      <a:t>% (АИП)</a:t>
                    </a:r>
                    <a:r>
                      <a:rPr lang="ru-RU" sz="800" b="1" dirty="0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</a:p>
                </c:rich>
              </c:tx>
              <c:numFmt formatCode="#,##0.00" sourceLinked="0"/>
              <c:spPr/>
              <c:showVal val="1"/>
              <c:showCatName val="1"/>
              <c:showPercent val="1"/>
            </c:dLbl>
            <c:numFmt formatCode="#,##0.00" sourceLinked="0"/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Лист1!$A$56:$A$58</c:f>
              <c:strCache>
                <c:ptCount val="3"/>
                <c:pt idx="0">
                  <c:v>Улучшение жилищных условий граждан города, проживающих в домах признанными аварийными, за счет нового строительства</c:v>
                </c:pt>
                <c:pt idx="1">
                  <c:v>Улучшение жилищных условий молодых семей</c:v>
                </c:pt>
                <c:pt idx="2">
                  <c:v>Улучшение жилищных условий детей-сирот и детей, оставшихся без попечения родителей</c:v>
                </c:pt>
              </c:strCache>
            </c:strRef>
          </c:cat>
          <c:val>
            <c:numRef>
              <c:f>Лист1!$B$56:$B$58</c:f>
              <c:numCache>
                <c:formatCode>0.0%</c:formatCode>
                <c:ptCount val="3"/>
                <c:pt idx="0">
                  <c:v>1.2562468479207808E-3</c:v>
                </c:pt>
                <c:pt idx="1">
                  <c:v>0.2011874742102609</c:v>
                </c:pt>
                <c:pt idx="2">
                  <c:v>0.79755627894181758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01.jpeg"/><Relationship Id="rId1" Type="http://schemas.openxmlformats.org/officeDocument/2006/relationships/image" Target="../media/image91.jpeg"/><Relationship Id="rId5" Type="http://schemas.openxmlformats.org/officeDocument/2006/relationships/image" Target="../media/image131.png"/><Relationship Id="rId4" Type="http://schemas.openxmlformats.org/officeDocument/2006/relationships/image" Target="../media/image12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D7645B-0A43-4C28-BF94-4D78A850DC13}" type="doc">
      <dgm:prSet loTypeId="urn:microsoft.com/office/officeart/2005/8/layout/vList3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EF9AE65-DF07-4F4A-B849-0D531BBF0C10}">
      <dgm:prSet/>
      <dgm:spPr/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Вводная часть</a:t>
          </a:r>
          <a:endParaRPr lang="ru-RU" dirty="0">
            <a:latin typeface="Georgia" pitchFamily="18" charset="0"/>
          </a:endParaRPr>
        </a:p>
      </dgm:t>
    </dgm:pt>
    <dgm:pt modelId="{46ABBDE9-3D2E-43EA-91EB-8F766E00954A}" type="parTrans" cxnId="{36FBA6DC-1DCB-4955-8564-738DB7FB5091}">
      <dgm:prSet/>
      <dgm:spPr/>
      <dgm:t>
        <a:bodyPr/>
        <a:lstStyle/>
        <a:p>
          <a:endParaRPr lang="ru-RU"/>
        </a:p>
      </dgm:t>
    </dgm:pt>
    <dgm:pt modelId="{C328C533-6378-4C2A-B0C8-1493C169E0A9}" type="sibTrans" cxnId="{36FBA6DC-1DCB-4955-8564-738DB7FB5091}">
      <dgm:prSet/>
      <dgm:spPr/>
      <dgm:t>
        <a:bodyPr/>
        <a:lstStyle/>
        <a:p>
          <a:endParaRPr lang="ru-RU"/>
        </a:p>
      </dgm:t>
    </dgm:pt>
    <dgm:pt modelId="{58B08588-456B-4FB6-A923-CC068632F436}">
      <dgm:prSet/>
      <dgm:spPr/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Исполнение бюджета по доходам </a:t>
          </a:r>
          <a:endParaRPr lang="ru-RU" dirty="0">
            <a:latin typeface="Georgia" pitchFamily="18" charset="0"/>
          </a:endParaRPr>
        </a:p>
      </dgm:t>
    </dgm:pt>
    <dgm:pt modelId="{80FC0905-FE7A-44EF-94DC-1B5EB2432A20}" type="parTrans" cxnId="{27CE20A9-1E60-4E39-8ABD-5D8746D36C9F}">
      <dgm:prSet/>
      <dgm:spPr/>
      <dgm:t>
        <a:bodyPr/>
        <a:lstStyle/>
        <a:p>
          <a:endParaRPr lang="ru-RU"/>
        </a:p>
      </dgm:t>
    </dgm:pt>
    <dgm:pt modelId="{6FF86556-CA74-4A27-A834-8DD99EE5F125}" type="sibTrans" cxnId="{27CE20A9-1E60-4E39-8ABD-5D8746D36C9F}">
      <dgm:prSet/>
      <dgm:spPr/>
      <dgm:t>
        <a:bodyPr/>
        <a:lstStyle/>
        <a:p>
          <a:endParaRPr lang="ru-RU"/>
        </a:p>
      </dgm:t>
    </dgm:pt>
    <dgm:pt modelId="{4EE9F549-55CB-4AE7-9487-BD50D4D0B25D}">
      <dgm:prSet/>
      <dgm:spPr/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Исполнение бюджета по расходам</a:t>
          </a:r>
          <a:endParaRPr lang="ru-RU" dirty="0">
            <a:latin typeface="Georgia" pitchFamily="18" charset="0"/>
          </a:endParaRPr>
        </a:p>
      </dgm:t>
    </dgm:pt>
    <dgm:pt modelId="{91CF8C6A-3892-45B4-900D-7020CA50171D}" type="parTrans" cxnId="{5B50F21D-BEAD-4823-9D24-F5F2D832D457}">
      <dgm:prSet/>
      <dgm:spPr/>
      <dgm:t>
        <a:bodyPr/>
        <a:lstStyle/>
        <a:p>
          <a:endParaRPr lang="ru-RU"/>
        </a:p>
      </dgm:t>
    </dgm:pt>
    <dgm:pt modelId="{3BACC6C6-6D98-49B5-AE5D-43D3AD14102C}" type="sibTrans" cxnId="{5B50F21D-BEAD-4823-9D24-F5F2D832D457}">
      <dgm:prSet/>
      <dgm:spPr/>
      <dgm:t>
        <a:bodyPr/>
        <a:lstStyle/>
        <a:p>
          <a:endParaRPr lang="ru-RU"/>
        </a:p>
      </dgm:t>
    </dgm:pt>
    <dgm:pt modelId="{637EE819-1F34-43EC-95FA-9D3C1A191F64}">
      <dgm:prSet/>
      <dgm:spPr/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Источники финансирования дефицита бюджета</a:t>
          </a:r>
          <a:endParaRPr lang="ru-RU" dirty="0">
            <a:latin typeface="Georgia" pitchFamily="18" charset="0"/>
          </a:endParaRPr>
        </a:p>
      </dgm:t>
    </dgm:pt>
    <dgm:pt modelId="{A432004D-5150-448F-BFA5-28C56987567B}" type="parTrans" cxnId="{5D6A06D5-7B5B-4E50-9E5D-B5F239AB908C}">
      <dgm:prSet/>
      <dgm:spPr/>
      <dgm:t>
        <a:bodyPr/>
        <a:lstStyle/>
        <a:p>
          <a:endParaRPr lang="ru-RU"/>
        </a:p>
      </dgm:t>
    </dgm:pt>
    <dgm:pt modelId="{173A7223-72AD-471A-BFD7-AF35E6D62571}" type="sibTrans" cxnId="{5D6A06D5-7B5B-4E50-9E5D-B5F239AB908C}">
      <dgm:prSet/>
      <dgm:spPr/>
      <dgm:t>
        <a:bodyPr/>
        <a:lstStyle/>
        <a:p>
          <a:endParaRPr lang="ru-RU"/>
        </a:p>
      </dgm:t>
    </dgm:pt>
    <dgm:pt modelId="{8BEB7928-DC9D-4BC4-9404-DDAA1F24D661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Итоги реализации муниципальных программ</a:t>
          </a:r>
          <a:endParaRPr lang="ru-RU" dirty="0">
            <a:latin typeface="Georgia" pitchFamily="18" charset="0"/>
          </a:endParaRPr>
        </a:p>
      </dgm:t>
    </dgm:pt>
    <dgm:pt modelId="{26659FD6-2938-4A5F-86CE-4597A4E0F335}" type="parTrans" cxnId="{48615D97-D837-4D8F-8BBF-F456ABD96EF0}">
      <dgm:prSet/>
      <dgm:spPr/>
      <dgm:t>
        <a:bodyPr/>
        <a:lstStyle/>
        <a:p>
          <a:endParaRPr lang="ru-RU"/>
        </a:p>
      </dgm:t>
    </dgm:pt>
    <dgm:pt modelId="{46A0E8B6-98AA-450B-AA59-06C4C2C9654E}" type="sibTrans" cxnId="{48615D97-D837-4D8F-8BBF-F456ABD96EF0}">
      <dgm:prSet/>
      <dgm:spPr/>
      <dgm:t>
        <a:bodyPr/>
        <a:lstStyle/>
        <a:p>
          <a:endParaRPr lang="ru-RU"/>
        </a:p>
      </dgm:t>
    </dgm:pt>
    <dgm:pt modelId="{9BB1B616-81D8-4740-8315-F336075F5DB2}" type="pres">
      <dgm:prSet presAssocID="{88D7645B-0A43-4C28-BF94-4D78A850DC1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A34EEC-50CF-47AA-A19F-52B58157FA21}" type="pres">
      <dgm:prSet presAssocID="{BEF9AE65-DF07-4F4A-B849-0D531BBF0C10}" presName="composite" presStyleCnt="0"/>
      <dgm:spPr/>
    </dgm:pt>
    <dgm:pt modelId="{B0BC217C-C087-468F-ABEC-AF47ADB662CF}" type="pres">
      <dgm:prSet presAssocID="{BEF9AE65-DF07-4F4A-B849-0D531BBF0C10}" presName="imgShp" presStyleLbl="fgImgPlace1" presStyleIdx="0" presStyleCnt="5" custScaleX="398009" custScaleY="258628" custLinFactX="-31622" custLinFactNeighborX="-100000" custLinFactNeighborY="1503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357B4FF-0243-4051-87E3-41B634EC445C}" type="pres">
      <dgm:prSet presAssocID="{BEF9AE65-DF07-4F4A-B849-0D531BBF0C10}" presName="txShp" presStyleLbl="node1" presStyleIdx="0" presStyleCnt="5" custScaleX="103076" custScaleY="111198" custLinFactNeighborX="8332" custLinFactNeighborY="9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0D797A-6A97-4201-9720-0946BDE33181}" type="pres">
      <dgm:prSet presAssocID="{C328C533-6378-4C2A-B0C8-1493C169E0A9}" presName="spacing" presStyleCnt="0"/>
      <dgm:spPr/>
    </dgm:pt>
    <dgm:pt modelId="{3B05B84E-4DA5-41BA-89D7-320F4BF9BCCE}" type="pres">
      <dgm:prSet presAssocID="{58B08588-456B-4FB6-A923-CC068632F436}" presName="composite" presStyleCnt="0"/>
      <dgm:spPr/>
    </dgm:pt>
    <dgm:pt modelId="{440522BF-F49A-4D28-AFCA-39074B3E5077}" type="pres">
      <dgm:prSet presAssocID="{58B08588-456B-4FB6-A923-CC068632F436}" presName="imgShp" presStyleLbl="fgImgPlace1" presStyleIdx="1" presStyleCnt="5" custScaleX="413322" custScaleY="213085" custLinFactX="-22663" custLinFactNeighborX="-100000" custLinFactNeighborY="1140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507114A-33DA-4179-92F5-A80E9F44F59C}" type="pres">
      <dgm:prSet presAssocID="{58B08588-456B-4FB6-A923-CC068632F436}" presName="txShp" presStyleLbl="node1" presStyleIdx="1" presStyleCnt="5" custScaleX="102445" custScaleY="105399" custLinFactNeighborX="8102" custLinFactNeighborY="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1CE01B-086E-439A-87FF-9BD4358BE1A3}" type="pres">
      <dgm:prSet presAssocID="{6FF86556-CA74-4A27-A834-8DD99EE5F125}" presName="spacing" presStyleCnt="0"/>
      <dgm:spPr/>
    </dgm:pt>
    <dgm:pt modelId="{74F4C4C5-73D7-4B7A-A403-D299BF5140B8}" type="pres">
      <dgm:prSet presAssocID="{4EE9F549-55CB-4AE7-9487-BD50D4D0B25D}" presName="composite" presStyleCnt="0"/>
      <dgm:spPr/>
    </dgm:pt>
    <dgm:pt modelId="{BEC18634-004D-4B6D-A722-F2B375490EB6}" type="pres">
      <dgm:prSet presAssocID="{4EE9F549-55CB-4AE7-9487-BD50D4D0B25D}" presName="imgShp" presStyleLbl="fgImgPlace1" presStyleIdx="2" presStyleCnt="5" custScaleX="438077" custScaleY="223130" custLinFactX="-54498" custLinFactNeighborX="-100000" custLinFactNeighborY="23178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F41E06E-EC66-4BDA-96EC-F18DCBE5623E}" type="pres">
      <dgm:prSet presAssocID="{4EE9F549-55CB-4AE7-9487-BD50D4D0B25D}" presName="txShp" presStyleLbl="node1" presStyleIdx="2" presStyleCnt="5" custScaleY="110713" custLinFactNeighborX="8192" custLinFactNeighborY="225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BAB4D1-617A-4D4D-992D-AC8E3A5AC16D}" type="pres">
      <dgm:prSet presAssocID="{3BACC6C6-6D98-49B5-AE5D-43D3AD14102C}" presName="spacing" presStyleCnt="0"/>
      <dgm:spPr/>
    </dgm:pt>
    <dgm:pt modelId="{124F7A2A-E106-4DFB-8C6B-A92628754994}" type="pres">
      <dgm:prSet presAssocID="{637EE819-1F34-43EC-95FA-9D3C1A191F64}" presName="composite" presStyleCnt="0"/>
      <dgm:spPr/>
    </dgm:pt>
    <dgm:pt modelId="{0357B36B-7B0E-4483-9AFD-C68FF6B288CF}" type="pres">
      <dgm:prSet presAssocID="{637EE819-1F34-43EC-95FA-9D3C1A191F64}" presName="imgShp" presStyleLbl="fgImgPlace1" presStyleIdx="3" presStyleCnt="5" custScaleX="468886" custScaleY="271375" custLinFactX="-30199" custLinFactNeighborX="-100000" custLinFactNeighborY="2171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923D61F7-274D-49CF-8BD4-10C076A63D55}" type="pres">
      <dgm:prSet presAssocID="{637EE819-1F34-43EC-95FA-9D3C1A191F64}" presName="txShp" presStyleLbl="node1" presStyleIdx="3" presStyleCnt="5" custScaleY="104880" custLinFactNeighborX="9339" custLinFactNeighborY="40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2C63EA-C2F6-4CAE-B250-0BE5EF7C7663}" type="pres">
      <dgm:prSet presAssocID="{173A7223-72AD-471A-BFD7-AF35E6D62571}" presName="spacing" presStyleCnt="0"/>
      <dgm:spPr/>
    </dgm:pt>
    <dgm:pt modelId="{8CC1E289-7FB3-42F3-A2C6-EEDCEA046663}" type="pres">
      <dgm:prSet presAssocID="{8BEB7928-DC9D-4BC4-9404-DDAA1F24D661}" presName="composite" presStyleCnt="0"/>
      <dgm:spPr/>
    </dgm:pt>
    <dgm:pt modelId="{A980F823-B359-4CA1-B674-38882E8B4637}" type="pres">
      <dgm:prSet presAssocID="{8BEB7928-DC9D-4BC4-9404-DDAA1F24D661}" presName="imgShp" presStyleLbl="fgImgPlace1" presStyleIdx="4" presStyleCnt="5" custScaleX="481547" custScaleY="256100" custLinFactNeighborX="-91560" custLinFactNeighborY="11370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C3CB805-E7FC-4132-8915-18D2ADE10BE8}" type="pres">
      <dgm:prSet presAssocID="{8BEB7928-DC9D-4BC4-9404-DDAA1F24D661}" presName="txShp" presStyleLbl="node1" presStyleIdx="4" presStyleCnt="5" custScaleY="118280" custLinFactNeighborX="10607" custLinFactNeighborY="-26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615D97-D837-4D8F-8BBF-F456ABD96EF0}" srcId="{88D7645B-0A43-4C28-BF94-4D78A850DC13}" destId="{8BEB7928-DC9D-4BC4-9404-DDAA1F24D661}" srcOrd="4" destOrd="0" parTransId="{26659FD6-2938-4A5F-86CE-4597A4E0F335}" sibTransId="{46A0E8B6-98AA-450B-AA59-06C4C2C9654E}"/>
    <dgm:cxn modelId="{36FBA6DC-1DCB-4955-8564-738DB7FB5091}" srcId="{88D7645B-0A43-4C28-BF94-4D78A850DC13}" destId="{BEF9AE65-DF07-4F4A-B849-0D531BBF0C10}" srcOrd="0" destOrd="0" parTransId="{46ABBDE9-3D2E-43EA-91EB-8F766E00954A}" sibTransId="{C328C533-6378-4C2A-B0C8-1493C169E0A9}"/>
    <dgm:cxn modelId="{5B50F21D-BEAD-4823-9D24-F5F2D832D457}" srcId="{88D7645B-0A43-4C28-BF94-4D78A850DC13}" destId="{4EE9F549-55CB-4AE7-9487-BD50D4D0B25D}" srcOrd="2" destOrd="0" parTransId="{91CF8C6A-3892-45B4-900D-7020CA50171D}" sibTransId="{3BACC6C6-6D98-49B5-AE5D-43D3AD14102C}"/>
    <dgm:cxn modelId="{C359BB6B-9BE2-4101-8809-BDF2487BB187}" type="presOf" srcId="{88D7645B-0A43-4C28-BF94-4D78A850DC13}" destId="{9BB1B616-81D8-4740-8315-F336075F5DB2}" srcOrd="0" destOrd="0" presId="urn:microsoft.com/office/officeart/2005/8/layout/vList3"/>
    <dgm:cxn modelId="{596FD85D-AD1F-4FC9-BD18-6B81504EDDFE}" type="presOf" srcId="{BEF9AE65-DF07-4F4A-B849-0D531BBF0C10}" destId="{E357B4FF-0243-4051-87E3-41B634EC445C}" srcOrd="0" destOrd="0" presId="urn:microsoft.com/office/officeart/2005/8/layout/vList3"/>
    <dgm:cxn modelId="{DC610920-BED8-4406-85A5-01F64F8FE529}" type="presOf" srcId="{4EE9F549-55CB-4AE7-9487-BD50D4D0B25D}" destId="{0F41E06E-EC66-4BDA-96EC-F18DCBE5623E}" srcOrd="0" destOrd="0" presId="urn:microsoft.com/office/officeart/2005/8/layout/vList3"/>
    <dgm:cxn modelId="{5D6A06D5-7B5B-4E50-9E5D-B5F239AB908C}" srcId="{88D7645B-0A43-4C28-BF94-4D78A850DC13}" destId="{637EE819-1F34-43EC-95FA-9D3C1A191F64}" srcOrd="3" destOrd="0" parTransId="{A432004D-5150-448F-BFA5-28C56987567B}" sibTransId="{173A7223-72AD-471A-BFD7-AF35E6D62571}"/>
    <dgm:cxn modelId="{27CE20A9-1E60-4E39-8ABD-5D8746D36C9F}" srcId="{88D7645B-0A43-4C28-BF94-4D78A850DC13}" destId="{58B08588-456B-4FB6-A923-CC068632F436}" srcOrd="1" destOrd="0" parTransId="{80FC0905-FE7A-44EF-94DC-1B5EB2432A20}" sibTransId="{6FF86556-CA74-4A27-A834-8DD99EE5F125}"/>
    <dgm:cxn modelId="{6501EE4A-4868-4A63-AD9F-71D7E4E5F7ED}" type="presOf" srcId="{8BEB7928-DC9D-4BC4-9404-DDAA1F24D661}" destId="{0C3CB805-E7FC-4132-8915-18D2ADE10BE8}" srcOrd="0" destOrd="0" presId="urn:microsoft.com/office/officeart/2005/8/layout/vList3"/>
    <dgm:cxn modelId="{0CC6ECBD-2F68-4C9F-A9C5-7CFE1478550F}" type="presOf" srcId="{58B08588-456B-4FB6-A923-CC068632F436}" destId="{1507114A-33DA-4179-92F5-A80E9F44F59C}" srcOrd="0" destOrd="0" presId="urn:microsoft.com/office/officeart/2005/8/layout/vList3"/>
    <dgm:cxn modelId="{32E99E8F-47E3-402B-8602-3D25BEB5DEFC}" type="presOf" srcId="{637EE819-1F34-43EC-95FA-9D3C1A191F64}" destId="{923D61F7-274D-49CF-8BD4-10C076A63D55}" srcOrd="0" destOrd="0" presId="urn:microsoft.com/office/officeart/2005/8/layout/vList3"/>
    <dgm:cxn modelId="{FD814E22-9F72-43DD-B566-C7D361C5B86D}" type="presParOf" srcId="{9BB1B616-81D8-4740-8315-F336075F5DB2}" destId="{99A34EEC-50CF-47AA-A19F-52B58157FA21}" srcOrd="0" destOrd="0" presId="urn:microsoft.com/office/officeart/2005/8/layout/vList3"/>
    <dgm:cxn modelId="{33CA5A16-5C3C-4DC1-9816-DB2B0BC33030}" type="presParOf" srcId="{99A34EEC-50CF-47AA-A19F-52B58157FA21}" destId="{B0BC217C-C087-468F-ABEC-AF47ADB662CF}" srcOrd="0" destOrd="0" presId="urn:microsoft.com/office/officeart/2005/8/layout/vList3"/>
    <dgm:cxn modelId="{F3F2DBFE-2909-4F37-B79F-0147CA273B8C}" type="presParOf" srcId="{99A34EEC-50CF-47AA-A19F-52B58157FA21}" destId="{E357B4FF-0243-4051-87E3-41B634EC445C}" srcOrd="1" destOrd="0" presId="urn:microsoft.com/office/officeart/2005/8/layout/vList3"/>
    <dgm:cxn modelId="{4A32FB56-E8B9-4595-94DD-DA8822B9478F}" type="presParOf" srcId="{9BB1B616-81D8-4740-8315-F336075F5DB2}" destId="{AE0D797A-6A97-4201-9720-0946BDE33181}" srcOrd="1" destOrd="0" presId="urn:microsoft.com/office/officeart/2005/8/layout/vList3"/>
    <dgm:cxn modelId="{2FB2267E-20CC-434D-9179-964F915C5568}" type="presParOf" srcId="{9BB1B616-81D8-4740-8315-F336075F5DB2}" destId="{3B05B84E-4DA5-41BA-89D7-320F4BF9BCCE}" srcOrd="2" destOrd="0" presId="urn:microsoft.com/office/officeart/2005/8/layout/vList3"/>
    <dgm:cxn modelId="{E1BDE617-1FC6-41E7-8458-5061DBA86CD6}" type="presParOf" srcId="{3B05B84E-4DA5-41BA-89D7-320F4BF9BCCE}" destId="{440522BF-F49A-4D28-AFCA-39074B3E5077}" srcOrd="0" destOrd="0" presId="urn:microsoft.com/office/officeart/2005/8/layout/vList3"/>
    <dgm:cxn modelId="{043A6732-ED59-45E7-BBF3-01479EE03FF7}" type="presParOf" srcId="{3B05B84E-4DA5-41BA-89D7-320F4BF9BCCE}" destId="{1507114A-33DA-4179-92F5-A80E9F44F59C}" srcOrd="1" destOrd="0" presId="urn:microsoft.com/office/officeart/2005/8/layout/vList3"/>
    <dgm:cxn modelId="{C72F5E49-D471-46FE-870E-72B07B5A1B9A}" type="presParOf" srcId="{9BB1B616-81D8-4740-8315-F336075F5DB2}" destId="{AF1CE01B-086E-439A-87FF-9BD4358BE1A3}" srcOrd="3" destOrd="0" presId="urn:microsoft.com/office/officeart/2005/8/layout/vList3"/>
    <dgm:cxn modelId="{D07339A6-45D5-42B8-9792-225484336F05}" type="presParOf" srcId="{9BB1B616-81D8-4740-8315-F336075F5DB2}" destId="{74F4C4C5-73D7-4B7A-A403-D299BF5140B8}" srcOrd="4" destOrd="0" presId="urn:microsoft.com/office/officeart/2005/8/layout/vList3"/>
    <dgm:cxn modelId="{EA117429-1039-402E-A69D-555F7BA5D45C}" type="presParOf" srcId="{74F4C4C5-73D7-4B7A-A403-D299BF5140B8}" destId="{BEC18634-004D-4B6D-A722-F2B375490EB6}" srcOrd="0" destOrd="0" presId="urn:microsoft.com/office/officeart/2005/8/layout/vList3"/>
    <dgm:cxn modelId="{661374EA-C5EC-4A37-A7F8-6F29CCDCC6B4}" type="presParOf" srcId="{74F4C4C5-73D7-4B7A-A403-D299BF5140B8}" destId="{0F41E06E-EC66-4BDA-96EC-F18DCBE5623E}" srcOrd="1" destOrd="0" presId="urn:microsoft.com/office/officeart/2005/8/layout/vList3"/>
    <dgm:cxn modelId="{0C88D11E-6705-433E-A4BD-2F2D8D5E5791}" type="presParOf" srcId="{9BB1B616-81D8-4740-8315-F336075F5DB2}" destId="{EABAB4D1-617A-4D4D-992D-AC8E3A5AC16D}" srcOrd="5" destOrd="0" presId="urn:microsoft.com/office/officeart/2005/8/layout/vList3"/>
    <dgm:cxn modelId="{8A0E5861-3F35-45BB-8EA4-76D563D7AE3F}" type="presParOf" srcId="{9BB1B616-81D8-4740-8315-F336075F5DB2}" destId="{124F7A2A-E106-4DFB-8C6B-A92628754994}" srcOrd="6" destOrd="0" presId="urn:microsoft.com/office/officeart/2005/8/layout/vList3"/>
    <dgm:cxn modelId="{8DDCD230-1418-4FEC-BDE1-931BE3775CB3}" type="presParOf" srcId="{124F7A2A-E106-4DFB-8C6B-A92628754994}" destId="{0357B36B-7B0E-4483-9AFD-C68FF6B288CF}" srcOrd="0" destOrd="0" presId="urn:microsoft.com/office/officeart/2005/8/layout/vList3"/>
    <dgm:cxn modelId="{1507D6BE-BB86-467A-836B-EEE2D0F23532}" type="presParOf" srcId="{124F7A2A-E106-4DFB-8C6B-A92628754994}" destId="{923D61F7-274D-49CF-8BD4-10C076A63D55}" srcOrd="1" destOrd="0" presId="urn:microsoft.com/office/officeart/2005/8/layout/vList3"/>
    <dgm:cxn modelId="{122F3A82-740E-46CE-9081-BD6857AAB781}" type="presParOf" srcId="{9BB1B616-81D8-4740-8315-F336075F5DB2}" destId="{702C63EA-C2F6-4CAE-B250-0BE5EF7C7663}" srcOrd="7" destOrd="0" presId="urn:microsoft.com/office/officeart/2005/8/layout/vList3"/>
    <dgm:cxn modelId="{937C7DCA-CB74-4DCC-AE75-372A233D455D}" type="presParOf" srcId="{9BB1B616-81D8-4740-8315-F336075F5DB2}" destId="{8CC1E289-7FB3-42F3-A2C6-EEDCEA046663}" srcOrd="8" destOrd="0" presId="urn:microsoft.com/office/officeart/2005/8/layout/vList3"/>
    <dgm:cxn modelId="{606DBCE9-89BB-4CB4-AE96-779DB0912B3F}" type="presParOf" srcId="{8CC1E289-7FB3-42F3-A2C6-EEDCEA046663}" destId="{A980F823-B359-4CA1-B674-38882E8B4637}" srcOrd="0" destOrd="0" presId="urn:microsoft.com/office/officeart/2005/8/layout/vList3"/>
    <dgm:cxn modelId="{AAFD9140-0B32-4226-B2C6-5CD1AFF0D0A0}" type="presParOf" srcId="{8CC1E289-7FB3-42F3-A2C6-EEDCEA046663}" destId="{0C3CB805-E7FC-4132-8915-18D2ADE10BE8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26A132-BA08-40AE-8960-71EED034381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55B6D1-F84A-4710-BD5D-4BEA724351AC}">
      <dgm:prSet phldrT="[Текст]"/>
      <dgm:spPr>
        <a:solidFill>
          <a:srgbClr val="66FFFF"/>
        </a:solidFill>
        <a:ln w="25400"/>
      </dgm:spPr>
      <dgm:t>
        <a:bodyPr/>
        <a:lstStyle/>
        <a:p>
          <a:r>
            <a:rPr lang="en-US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ru-RU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. Повышение качества жизни</a:t>
          </a:r>
          <a:endParaRPr lang="ru-RU" b="1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1C225346-D77D-48B0-A973-11A626E9A60F}" type="parTrans" cxnId="{6BA66BBF-2904-45D6-A319-8451BE34DC59}">
      <dgm:prSet/>
      <dgm:spPr/>
      <dgm:t>
        <a:bodyPr/>
        <a:lstStyle/>
        <a:p>
          <a:endParaRPr lang="ru-RU"/>
        </a:p>
      </dgm:t>
    </dgm:pt>
    <dgm:pt modelId="{10EE9D66-81C3-4156-9291-F57A6DD6A649}" type="sibTrans" cxnId="{6BA66BBF-2904-45D6-A319-8451BE34DC59}">
      <dgm:prSet/>
      <dgm:spPr/>
      <dgm:t>
        <a:bodyPr/>
        <a:lstStyle/>
        <a:p>
          <a:endParaRPr lang="ru-RU"/>
        </a:p>
      </dgm:t>
    </dgm:pt>
    <dgm:pt modelId="{788A3899-7B1F-49B1-8B4F-BB14EF5FFAE0}">
      <dgm:prSet phldrT="[Текст]" custT="1"/>
      <dgm:spPr>
        <a:solidFill>
          <a:srgbClr val="99FFCC">
            <a:alpha val="89804"/>
          </a:srgbClr>
        </a:solidFill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Муниципальная программа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«Развитие образования  города Торжка» на 2014  - 2019 годы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3D78FC51-DD63-4123-9A4C-46FC05DE54F2}" type="parTrans" cxnId="{9CAC116C-A009-4378-BA31-78DCA4308899}">
      <dgm:prSet/>
      <dgm:spPr/>
      <dgm:t>
        <a:bodyPr/>
        <a:lstStyle/>
        <a:p>
          <a:endParaRPr lang="ru-RU"/>
        </a:p>
      </dgm:t>
    </dgm:pt>
    <dgm:pt modelId="{1B48B5D2-643D-4BF4-800A-96AFA18F04BA}" type="sibTrans" cxnId="{9CAC116C-A009-4378-BA31-78DCA4308899}">
      <dgm:prSet/>
      <dgm:spPr/>
      <dgm:t>
        <a:bodyPr/>
        <a:lstStyle/>
        <a:p>
          <a:endParaRPr lang="ru-RU"/>
        </a:p>
      </dgm:t>
    </dgm:pt>
    <dgm:pt modelId="{B622376C-07EC-4558-B4B5-8CE696A740A7}">
      <dgm:prSet phldrT="[Текст]"/>
      <dgm:spPr>
        <a:solidFill>
          <a:srgbClr val="66FFFF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II</a:t>
          </a:r>
          <a:r>
            <a:rPr lang="ru-RU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. Развитие экономики</a:t>
          </a:r>
          <a:endParaRPr lang="ru-RU" b="1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C4BC6D-5052-47A7-B1F5-DAC736145921}" type="parTrans" cxnId="{2D54F1AE-297A-4724-AF52-D40CE92E649C}">
      <dgm:prSet/>
      <dgm:spPr/>
      <dgm:t>
        <a:bodyPr/>
        <a:lstStyle/>
        <a:p>
          <a:endParaRPr lang="ru-RU"/>
        </a:p>
      </dgm:t>
    </dgm:pt>
    <dgm:pt modelId="{CB58ABB5-3C89-4511-8DD4-B52AEEC6D171}" type="sibTrans" cxnId="{2D54F1AE-297A-4724-AF52-D40CE92E649C}">
      <dgm:prSet/>
      <dgm:spPr/>
      <dgm:t>
        <a:bodyPr/>
        <a:lstStyle/>
        <a:p>
          <a:endParaRPr lang="ru-RU"/>
        </a:p>
      </dgm:t>
    </dgm:pt>
    <dgm:pt modelId="{C9FBC025-553A-4C68-AD8A-871B99453D0D}">
      <dgm:prSet phldrT="[Текст]" custT="1"/>
      <dgm:spPr>
        <a:solidFill>
          <a:srgbClr val="CCECFF">
            <a:alpha val="90000"/>
          </a:srgbClr>
        </a:solidFill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Муниципальная программа «Обеспечение доступным жильем населения города Торжка и развитие жилищного строительства»  на  2014  - 2019 годы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6DEFD48E-6593-4ED1-B275-A8E1FDA9D28D}" type="parTrans" cxnId="{6A315DD5-F277-41CE-9E44-E2A842C1C4C4}">
      <dgm:prSet/>
      <dgm:spPr/>
      <dgm:t>
        <a:bodyPr/>
        <a:lstStyle/>
        <a:p>
          <a:endParaRPr lang="ru-RU"/>
        </a:p>
      </dgm:t>
    </dgm:pt>
    <dgm:pt modelId="{C9508DA6-9DFE-44E5-911B-994AA478569D}" type="sibTrans" cxnId="{6A315DD5-F277-41CE-9E44-E2A842C1C4C4}">
      <dgm:prSet/>
      <dgm:spPr/>
      <dgm:t>
        <a:bodyPr/>
        <a:lstStyle/>
        <a:p>
          <a:endParaRPr lang="ru-RU"/>
        </a:p>
      </dgm:t>
    </dgm:pt>
    <dgm:pt modelId="{66FCAD33-6E18-4A7A-93C1-AFE0A120F7AF}">
      <dgm:prSet phldrT="[Текст]" custT="1"/>
      <dgm:spPr>
        <a:solidFill>
          <a:srgbClr val="CCECFF">
            <a:alpha val="90000"/>
          </a:srgbClr>
        </a:solidFill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Муниципальная программа «Жилищно-коммунальное хозяйство города Торжка на  2014  - 2019 годы"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7014A181-0236-4C47-BF0D-6ACF47650532}" type="parTrans" cxnId="{696237A9-3F26-45F0-9A38-DA105A90DD29}">
      <dgm:prSet/>
      <dgm:spPr/>
      <dgm:t>
        <a:bodyPr/>
        <a:lstStyle/>
        <a:p>
          <a:endParaRPr lang="ru-RU"/>
        </a:p>
      </dgm:t>
    </dgm:pt>
    <dgm:pt modelId="{FFBAE758-D26B-4260-B7A8-035F3A0E6BE6}" type="sibTrans" cxnId="{696237A9-3F26-45F0-9A38-DA105A90DD29}">
      <dgm:prSet/>
      <dgm:spPr/>
      <dgm:t>
        <a:bodyPr/>
        <a:lstStyle/>
        <a:p>
          <a:endParaRPr lang="ru-RU"/>
        </a:p>
      </dgm:t>
    </dgm:pt>
    <dgm:pt modelId="{EC55FD9C-0BE3-418E-8429-5AEB8FE40BC2}">
      <dgm:prSet phldrT="[Текст]"/>
      <dgm:spPr>
        <a:solidFill>
          <a:srgbClr val="66FFFF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III</a:t>
          </a:r>
          <a:r>
            <a:rPr lang="ru-RU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.Совершенствование управления</a:t>
          </a:r>
          <a:endParaRPr lang="ru-RU" b="1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AFD510DD-75C5-479E-81DB-8A341BFBF31F}" type="parTrans" cxnId="{82D6647C-CFAA-483F-B8C4-89E4F9A99807}">
      <dgm:prSet/>
      <dgm:spPr/>
      <dgm:t>
        <a:bodyPr/>
        <a:lstStyle/>
        <a:p>
          <a:endParaRPr lang="ru-RU"/>
        </a:p>
      </dgm:t>
    </dgm:pt>
    <dgm:pt modelId="{7A39BFAD-B0E3-4E32-9C84-437BCA3959E1}" type="sibTrans" cxnId="{82D6647C-CFAA-483F-B8C4-89E4F9A99807}">
      <dgm:prSet/>
      <dgm:spPr/>
      <dgm:t>
        <a:bodyPr/>
        <a:lstStyle/>
        <a:p>
          <a:endParaRPr lang="ru-RU"/>
        </a:p>
      </dgm:t>
    </dgm:pt>
    <dgm:pt modelId="{11AAEB76-0FA9-48E0-9158-34C57DF96C20}">
      <dgm:prSet phldrT="[Текст]" custT="1"/>
      <dgm:spPr>
        <a:solidFill>
          <a:srgbClr val="99FFCC">
            <a:alpha val="90000"/>
          </a:srgbClr>
        </a:solidFill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Муниципальная программа «Муниципальное управление и гражданское общество» на  2014  - 2019 годы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9FE47EB7-C7E5-451E-9EE0-8E05F173C0C2}" type="parTrans" cxnId="{5EDE3694-A9ED-4DE0-8E55-1314764C9546}">
      <dgm:prSet/>
      <dgm:spPr/>
      <dgm:t>
        <a:bodyPr/>
        <a:lstStyle/>
        <a:p>
          <a:endParaRPr lang="ru-RU"/>
        </a:p>
      </dgm:t>
    </dgm:pt>
    <dgm:pt modelId="{3BA1602D-DAFA-48E4-8B62-E0F316D23D68}" type="sibTrans" cxnId="{5EDE3694-A9ED-4DE0-8E55-1314764C9546}">
      <dgm:prSet/>
      <dgm:spPr/>
      <dgm:t>
        <a:bodyPr/>
        <a:lstStyle/>
        <a:p>
          <a:endParaRPr lang="ru-RU"/>
        </a:p>
      </dgm:t>
    </dgm:pt>
    <dgm:pt modelId="{CCFD32AE-082E-4589-9963-883597392B7C}">
      <dgm:prSet phldrT="[Текст]" custT="1"/>
      <dgm:spPr>
        <a:solidFill>
          <a:srgbClr val="99FFCC">
            <a:alpha val="89804"/>
          </a:srgbClr>
        </a:solidFill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Муниципальная программа «Развитие культуры города Торжка» на  2014  - 2019 годы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B405EDBB-1F2D-452C-8949-5FB7EB8904D8}" type="parTrans" cxnId="{5C5C5916-E0AB-4A48-8B8F-8BC07187009B}">
      <dgm:prSet/>
      <dgm:spPr/>
      <dgm:t>
        <a:bodyPr/>
        <a:lstStyle/>
        <a:p>
          <a:endParaRPr lang="ru-RU"/>
        </a:p>
      </dgm:t>
    </dgm:pt>
    <dgm:pt modelId="{0079BA02-D738-4874-835A-09451978F060}" type="sibTrans" cxnId="{5C5C5916-E0AB-4A48-8B8F-8BC07187009B}">
      <dgm:prSet/>
      <dgm:spPr/>
      <dgm:t>
        <a:bodyPr/>
        <a:lstStyle/>
        <a:p>
          <a:endParaRPr lang="ru-RU"/>
        </a:p>
      </dgm:t>
    </dgm:pt>
    <dgm:pt modelId="{E450529A-7AA9-4224-B50B-BAC42CBA7A7F}">
      <dgm:prSet phldrT="[Текст]" custT="1"/>
      <dgm:spPr>
        <a:solidFill>
          <a:srgbClr val="99FFCC">
            <a:alpha val="89804"/>
          </a:srgbClr>
        </a:solidFill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Муниципальная программа «Развитие физической культуры и спорта города Торжка» на  2014  - 2019 годы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818C3995-7D0D-43D1-9CDD-734047D2DD08}" type="parTrans" cxnId="{C5363207-3463-4C8D-80E9-189585020602}">
      <dgm:prSet/>
      <dgm:spPr/>
      <dgm:t>
        <a:bodyPr/>
        <a:lstStyle/>
        <a:p>
          <a:endParaRPr lang="ru-RU"/>
        </a:p>
      </dgm:t>
    </dgm:pt>
    <dgm:pt modelId="{128B0DA0-4466-49E8-BFD4-AA90CEB3F055}" type="sibTrans" cxnId="{C5363207-3463-4C8D-80E9-189585020602}">
      <dgm:prSet/>
      <dgm:spPr/>
      <dgm:t>
        <a:bodyPr/>
        <a:lstStyle/>
        <a:p>
          <a:endParaRPr lang="ru-RU"/>
        </a:p>
      </dgm:t>
    </dgm:pt>
    <dgm:pt modelId="{04574FFC-68C2-4FB2-BECD-85CF064429FE}">
      <dgm:prSet phldrT="[Текст]" custT="1"/>
      <dgm:spPr>
        <a:solidFill>
          <a:srgbClr val="CCECFF">
            <a:alpha val="90000"/>
          </a:srgbClr>
        </a:solidFill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Муниципальная программа «Дорожное хозяйство   и общественный транспорт    города Торжка на 2014 -2019 годы"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0E226E29-61AB-40E5-8F2C-0B0EE2F08CB4}" type="parTrans" cxnId="{8A0D08F5-C57E-4EC5-B547-C3815C889D39}">
      <dgm:prSet/>
      <dgm:spPr/>
      <dgm:t>
        <a:bodyPr/>
        <a:lstStyle/>
        <a:p>
          <a:endParaRPr lang="ru-RU"/>
        </a:p>
      </dgm:t>
    </dgm:pt>
    <dgm:pt modelId="{46DDAA49-5F65-4C26-B4F9-ECFDA511FC13}" type="sibTrans" cxnId="{8A0D08F5-C57E-4EC5-B547-C3815C889D39}">
      <dgm:prSet/>
      <dgm:spPr/>
      <dgm:t>
        <a:bodyPr/>
        <a:lstStyle/>
        <a:p>
          <a:endParaRPr lang="ru-RU"/>
        </a:p>
      </dgm:t>
    </dgm:pt>
    <dgm:pt modelId="{0660735E-622E-4044-B3D7-85E958D5FC7F}">
      <dgm:prSet phldrT="[Текст]" custT="1"/>
      <dgm:spPr>
        <a:solidFill>
          <a:srgbClr val="CCECFF">
            <a:alpha val="90000"/>
          </a:srgbClr>
        </a:solidFill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Муниципальная программа «Развитие малого  и среднего  предпринимательства в городе Торжке» на 2014 -2019 годы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70571E8E-FE66-4243-98A0-846DFCEF2B92}" type="parTrans" cxnId="{7EE3ED71-1E39-4167-BF49-8CE55FF95377}">
      <dgm:prSet/>
      <dgm:spPr/>
      <dgm:t>
        <a:bodyPr/>
        <a:lstStyle/>
        <a:p>
          <a:endParaRPr lang="ru-RU"/>
        </a:p>
      </dgm:t>
    </dgm:pt>
    <dgm:pt modelId="{AD1465E6-99D6-4107-A8DC-B55E7776BB7D}" type="sibTrans" cxnId="{7EE3ED71-1E39-4167-BF49-8CE55FF95377}">
      <dgm:prSet/>
      <dgm:spPr/>
      <dgm:t>
        <a:bodyPr/>
        <a:lstStyle/>
        <a:p>
          <a:endParaRPr lang="ru-RU"/>
        </a:p>
      </dgm:t>
    </dgm:pt>
    <dgm:pt modelId="{5031183C-0CAB-446D-982A-80232A6B1474}">
      <dgm:prSet custT="1"/>
      <dgm:spPr>
        <a:solidFill>
          <a:srgbClr val="99FFCC">
            <a:alpha val="90000"/>
          </a:srgbClr>
        </a:solidFill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Муниципальная программа «Управление имуществом и земельными ресурсами муниципального образования» на  2014 - 2019 годы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617AD5CD-5936-4A3C-AC62-B10B3800D412}" type="parTrans" cxnId="{5E18CF5B-9820-4E84-A27C-B5C739EA3718}">
      <dgm:prSet/>
      <dgm:spPr/>
      <dgm:t>
        <a:bodyPr/>
        <a:lstStyle/>
        <a:p>
          <a:endParaRPr lang="ru-RU"/>
        </a:p>
      </dgm:t>
    </dgm:pt>
    <dgm:pt modelId="{15489016-7157-41A2-84DC-93CCE6DBCD49}" type="sibTrans" cxnId="{5E18CF5B-9820-4E84-A27C-B5C739EA3718}">
      <dgm:prSet/>
      <dgm:spPr/>
      <dgm:t>
        <a:bodyPr/>
        <a:lstStyle/>
        <a:p>
          <a:endParaRPr lang="ru-RU"/>
        </a:p>
      </dgm:t>
    </dgm:pt>
    <dgm:pt modelId="{560184C9-43D1-442A-B7CC-D3EB168686E3}">
      <dgm:prSet custT="1"/>
      <dgm:spPr>
        <a:solidFill>
          <a:srgbClr val="99FFCC">
            <a:alpha val="90000"/>
          </a:srgbClr>
        </a:solidFill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Муниципальная программа «Управление муниципальными финансами» на  2014 - 2019 годы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68A9D506-2171-4990-A101-64375131C42C}" type="parTrans" cxnId="{3CBC3E0B-DEDB-412A-9106-4D150C7AE99B}">
      <dgm:prSet/>
      <dgm:spPr/>
      <dgm:t>
        <a:bodyPr/>
        <a:lstStyle/>
        <a:p>
          <a:endParaRPr lang="ru-RU"/>
        </a:p>
      </dgm:t>
    </dgm:pt>
    <dgm:pt modelId="{5E03B8AB-F8F6-4ED9-867E-641A8B89CF24}" type="sibTrans" cxnId="{3CBC3E0B-DEDB-412A-9106-4D150C7AE99B}">
      <dgm:prSet/>
      <dgm:spPr/>
      <dgm:t>
        <a:bodyPr/>
        <a:lstStyle/>
        <a:p>
          <a:endParaRPr lang="ru-RU"/>
        </a:p>
      </dgm:t>
    </dgm:pt>
    <dgm:pt modelId="{35D11B3F-0A73-4512-8CD9-59EFD7991B48}" type="pres">
      <dgm:prSet presAssocID="{B826A132-BA08-40AE-8960-71EED034381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19909D-695C-497C-AEEA-7A7A8E937470}" type="pres">
      <dgm:prSet presAssocID="{3A55B6D1-F84A-4710-BD5D-4BEA724351AC}" presName="linNode" presStyleCnt="0"/>
      <dgm:spPr/>
    </dgm:pt>
    <dgm:pt modelId="{CDC3E950-D551-4ED1-8914-9FFC35E500F7}" type="pres">
      <dgm:prSet presAssocID="{3A55B6D1-F84A-4710-BD5D-4BEA724351AC}" presName="parentText" presStyleLbl="node1" presStyleIdx="0" presStyleCnt="3" custScaleX="86186" custScaleY="62274" custLinFactNeighborX="-100" custLinFactNeighborY="-33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6DC899-54F9-480A-A0A5-F33AB6AC3094}" type="pres">
      <dgm:prSet presAssocID="{3A55B6D1-F84A-4710-BD5D-4BEA724351AC}" presName="descendantText" presStyleLbl="alignAccFollowNode1" presStyleIdx="0" presStyleCnt="3" custScaleX="106326" custScaleY="1066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501F7C-665B-428E-B2C9-FA04FF87CE77}" type="pres">
      <dgm:prSet presAssocID="{10EE9D66-81C3-4156-9291-F57A6DD6A649}" presName="sp" presStyleCnt="0"/>
      <dgm:spPr/>
    </dgm:pt>
    <dgm:pt modelId="{D5BA16B8-1CF2-4F1D-8787-78442AE91E25}" type="pres">
      <dgm:prSet presAssocID="{B622376C-07EC-4558-B4B5-8CE696A740A7}" presName="linNode" presStyleCnt="0"/>
      <dgm:spPr/>
    </dgm:pt>
    <dgm:pt modelId="{DD1048F6-5867-4C7E-8867-42D0AAF9CDBB}" type="pres">
      <dgm:prSet presAssocID="{B622376C-07EC-4558-B4B5-8CE696A740A7}" presName="parentText" presStyleLbl="node1" presStyleIdx="1" presStyleCnt="3" custScaleX="97023" custScaleY="56202" custLinFactNeighborX="-110" custLinFactNeighborY="135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5128CD-38B6-44F3-94C2-B065BEDD4D5A}" type="pres">
      <dgm:prSet presAssocID="{B622376C-07EC-4558-B4B5-8CE696A740A7}" presName="descendantText" presStyleLbl="alignAccFollowNode1" presStyleIdx="1" presStyleCnt="3" custScaleX="117786" custScaleY="148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FEF98D-80EE-4CF6-A944-1A5AFF35FCED}" type="pres">
      <dgm:prSet presAssocID="{CB58ABB5-3C89-4511-8DD4-B52AEEC6D171}" presName="sp" presStyleCnt="0"/>
      <dgm:spPr/>
    </dgm:pt>
    <dgm:pt modelId="{664C3AE6-B9F4-4747-AB55-3F579369FD9A}" type="pres">
      <dgm:prSet presAssocID="{EC55FD9C-0BE3-418E-8429-5AEB8FE40BC2}" presName="linNode" presStyleCnt="0"/>
      <dgm:spPr/>
    </dgm:pt>
    <dgm:pt modelId="{7B435121-9030-4FCF-99BE-156579B672E4}" type="pres">
      <dgm:prSet presAssocID="{EC55FD9C-0BE3-418E-8429-5AEB8FE40BC2}" presName="parentText" presStyleLbl="node1" presStyleIdx="2" presStyleCnt="3" custScaleX="86479" custScaleY="554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2E7F82-0F9A-4308-8A36-4BB17CB60A08}" type="pres">
      <dgm:prSet presAssocID="{EC55FD9C-0BE3-418E-8429-5AEB8FE40BC2}" presName="descendantText" presStyleLbl="alignAccFollowNode1" presStyleIdx="2" presStyleCnt="3" custScaleX="106842" custScaleY="111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CE1527-100A-43EA-80CA-876012E9032F}" type="presOf" srcId="{0660735E-622E-4044-B3D7-85E958D5FC7F}" destId="{F45128CD-38B6-44F3-94C2-B065BEDD4D5A}" srcOrd="0" destOrd="3" presId="urn:microsoft.com/office/officeart/2005/8/layout/vList5"/>
    <dgm:cxn modelId="{5EDEDCFE-64CA-444C-95B5-52F694EE0027}" type="presOf" srcId="{560184C9-43D1-442A-B7CC-D3EB168686E3}" destId="{9E2E7F82-0F9A-4308-8A36-4BB17CB60A08}" srcOrd="0" destOrd="2" presId="urn:microsoft.com/office/officeart/2005/8/layout/vList5"/>
    <dgm:cxn modelId="{1DD81CCE-4F50-4662-8A59-2D83DF0B1C1D}" type="presOf" srcId="{66FCAD33-6E18-4A7A-93C1-AFE0A120F7AF}" destId="{F45128CD-38B6-44F3-94C2-B065BEDD4D5A}" srcOrd="0" destOrd="1" presId="urn:microsoft.com/office/officeart/2005/8/layout/vList5"/>
    <dgm:cxn modelId="{82D6647C-CFAA-483F-B8C4-89E4F9A99807}" srcId="{B826A132-BA08-40AE-8960-71EED0343819}" destId="{EC55FD9C-0BE3-418E-8429-5AEB8FE40BC2}" srcOrd="2" destOrd="0" parTransId="{AFD510DD-75C5-479E-81DB-8A341BFBF31F}" sibTransId="{7A39BFAD-B0E3-4E32-9C84-437BCA3959E1}"/>
    <dgm:cxn modelId="{62E2DB0A-7E4D-439A-A25D-964D5B117B4B}" type="presOf" srcId="{04574FFC-68C2-4FB2-BECD-85CF064429FE}" destId="{F45128CD-38B6-44F3-94C2-B065BEDD4D5A}" srcOrd="0" destOrd="2" presId="urn:microsoft.com/office/officeart/2005/8/layout/vList5"/>
    <dgm:cxn modelId="{9CAC116C-A009-4378-BA31-78DCA4308899}" srcId="{3A55B6D1-F84A-4710-BD5D-4BEA724351AC}" destId="{788A3899-7B1F-49B1-8B4F-BB14EF5FFAE0}" srcOrd="0" destOrd="0" parTransId="{3D78FC51-DD63-4123-9A4C-46FC05DE54F2}" sibTransId="{1B48B5D2-643D-4BF4-800A-96AFA18F04BA}"/>
    <dgm:cxn modelId="{6C885877-CAA2-4351-8E0D-05A8980D52C6}" type="presOf" srcId="{3A55B6D1-F84A-4710-BD5D-4BEA724351AC}" destId="{CDC3E950-D551-4ED1-8914-9FFC35E500F7}" srcOrd="0" destOrd="0" presId="urn:microsoft.com/office/officeart/2005/8/layout/vList5"/>
    <dgm:cxn modelId="{EB41FE03-3CCC-48A1-95B3-F50CD38EA753}" type="presOf" srcId="{5031183C-0CAB-446D-982A-80232A6B1474}" destId="{9E2E7F82-0F9A-4308-8A36-4BB17CB60A08}" srcOrd="0" destOrd="1" presId="urn:microsoft.com/office/officeart/2005/8/layout/vList5"/>
    <dgm:cxn modelId="{3CBC3E0B-DEDB-412A-9106-4D150C7AE99B}" srcId="{EC55FD9C-0BE3-418E-8429-5AEB8FE40BC2}" destId="{560184C9-43D1-442A-B7CC-D3EB168686E3}" srcOrd="2" destOrd="0" parTransId="{68A9D506-2171-4990-A101-64375131C42C}" sibTransId="{5E03B8AB-F8F6-4ED9-867E-641A8B89CF24}"/>
    <dgm:cxn modelId="{34BFFFCE-7469-4E67-A772-1820E98836AD}" type="presOf" srcId="{CCFD32AE-082E-4589-9963-883597392B7C}" destId="{9B6DC899-54F9-480A-A0A5-F33AB6AC3094}" srcOrd="0" destOrd="1" presId="urn:microsoft.com/office/officeart/2005/8/layout/vList5"/>
    <dgm:cxn modelId="{7EE3ED71-1E39-4167-BF49-8CE55FF95377}" srcId="{B622376C-07EC-4558-B4B5-8CE696A740A7}" destId="{0660735E-622E-4044-B3D7-85E958D5FC7F}" srcOrd="3" destOrd="0" parTransId="{70571E8E-FE66-4243-98A0-846DFCEF2B92}" sibTransId="{AD1465E6-99D6-4107-A8DC-B55E7776BB7D}"/>
    <dgm:cxn modelId="{6BA66BBF-2904-45D6-A319-8451BE34DC59}" srcId="{B826A132-BA08-40AE-8960-71EED0343819}" destId="{3A55B6D1-F84A-4710-BD5D-4BEA724351AC}" srcOrd="0" destOrd="0" parTransId="{1C225346-D77D-48B0-A973-11A626E9A60F}" sibTransId="{10EE9D66-81C3-4156-9291-F57A6DD6A649}"/>
    <dgm:cxn modelId="{DB95D7D1-8E09-4D44-BD73-309CDA71103F}" type="presOf" srcId="{E450529A-7AA9-4224-B50B-BAC42CBA7A7F}" destId="{9B6DC899-54F9-480A-A0A5-F33AB6AC3094}" srcOrd="0" destOrd="2" presId="urn:microsoft.com/office/officeart/2005/8/layout/vList5"/>
    <dgm:cxn modelId="{6A91A7C0-24A9-4800-8D16-98B71E064142}" type="presOf" srcId="{11AAEB76-0FA9-48E0-9158-34C57DF96C20}" destId="{9E2E7F82-0F9A-4308-8A36-4BB17CB60A08}" srcOrd="0" destOrd="0" presId="urn:microsoft.com/office/officeart/2005/8/layout/vList5"/>
    <dgm:cxn modelId="{2D54F1AE-297A-4724-AF52-D40CE92E649C}" srcId="{B826A132-BA08-40AE-8960-71EED0343819}" destId="{B622376C-07EC-4558-B4B5-8CE696A740A7}" srcOrd="1" destOrd="0" parTransId="{35C4BC6D-5052-47A7-B1F5-DAC736145921}" sibTransId="{CB58ABB5-3C89-4511-8DD4-B52AEEC6D171}"/>
    <dgm:cxn modelId="{8A0D08F5-C57E-4EC5-B547-C3815C889D39}" srcId="{B622376C-07EC-4558-B4B5-8CE696A740A7}" destId="{04574FFC-68C2-4FB2-BECD-85CF064429FE}" srcOrd="2" destOrd="0" parTransId="{0E226E29-61AB-40E5-8F2C-0B0EE2F08CB4}" sibTransId="{46DDAA49-5F65-4C26-B4F9-ECFDA511FC13}"/>
    <dgm:cxn modelId="{B6A80E5F-FAE9-4228-8046-039058DD55F6}" type="presOf" srcId="{B826A132-BA08-40AE-8960-71EED0343819}" destId="{35D11B3F-0A73-4512-8CD9-59EFD7991B48}" srcOrd="0" destOrd="0" presId="urn:microsoft.com/office/officeart/2005/8/layout/vList5"/>
    <dgm:cxn modelId="{696237A9-3F26-45F0-9A38-DA105A90DD29}" srcId="{B622376C-07EC-4558-B4B5-8CE696A740A7}" destId="{66FCAD33-6E18-4A7A-93C1-AFE0A120F7AF}" srcOrd="1" destOrd="0" parTransId="{7014A181-0236-4C47-BF0D-6ACF47650532}" sibTransId="{FFBAE758-D26B-4260-B7A8-035F3A0E6BE6}"/>
    <dgm:cxn modelId="{5C5C5916-E0AB-4A48-8B8F-8BC07187009B}" srcId="{3A55B6D1-F84A-4710-BD5D-4BEA724351AC}" destId="{CCFD32AE-082E-4589-9963-883597392B7C}" srcOrd="1" destOrd="0" parTransId="{B405EDBB-1F2D-452C-8949-5FB7EB8904D8}" sibTransId="{0079BA02-D738-4874-835A-09451978F060}"/>
    <dgm:cxn modelId="{2B8F9667-9D54-407C-90EA-BD29B9D88E23}" type="presOf" srcId="{B622376C-07EC-4558-B4B5-8CE696A740A7}" destId="{DD1048F6-5867-4C7E-8867-42D0AAF9CDBB}" srcOrd="0" destOrd="0" presId="urn:microsoft.com/office/officeart/2005/8/layout/vList5"/>
    <dgm:cxn modelId="{8097B893-5143-4854-ABD3-77A72450DAB4}" type="presOf" srcId="{788A3899-7B1F-49B1-8B4F-BB14EF5FFAE0}" destId="{9B6DC899-54F9-480A-A0A5-F33AB6AC3094}" srcOrd="0" destOrd="0" presId="urn:microsoft.com/office/officeart/2005/8/layout/vList5"/>
    <dgm:cxn modelId="{6A315DD5-F277-41CE-9E44-E2A842C1C4C4}" srcId="{B622376C-07EC-4558-B4B5-8CE696A740A7}" destId="{C9FBC025-553A-4C68-AD8A-871B99453D0D}" srcOrd="0" destOrd="0" parTransId="{6DEFD48E-6593-4ED1-B275-A8E1FDA9D28D}" sibTransId="{C9508DA6-9DFE-44E5-911B-994AA478569D}"/>
    <dgm:cxn modelId="{68416FE8-907F-44E9-B4B6-FDEFEA6D9E5F}" type="presOf" srcId="{C9FBC025-553A-4C68-AD8A-871B99453D0D}" destId="{F45128CD-38B6-44F3-94C2-B065BEDD4D5A}" srcOrd="0" destOrd="0" presId="urn:microsoft.com/office/officeart/2005/8/layout/vList5"/>
    <dgm:cxn modelId="{5E18CF5B-9820-4E84-A27C-B5C739EA3718}" srcId="{EC55FD9C-0BE3-418E-8429-5AEB8FE40BC2}" destId="{5031183C-0CAB-446D-982A-80232A6B1474}" srcOrd="1" destOrd="0" parTransId="{617AD5CD-5936-4A3C-AC62-B10B3800D412}" sibTransId="{15489016-7157-41A2-84DC-93CCE6DBCD49}"/>
    <dgm:cxn modelId="{CC8A2383-2959-463D-BB65-954F1A124E4C}" type="presOf" srcId="{EC55FD9C-0BE3-418E-8429-5AEB8FE40BC2}" destId="{7B435121-9030-4FCF-99BE-156579B672E4}" srcOrd="0" destOrd="0" presId="urn:microsoft.com/office/officeart/2005/8/layout/vList5"/>
    <dgm:cxn modelId="{5EDE3694-A9ED-4DE0-8E55-1314764C9546}" srcId="{EC55FD9C-0BE3-418E-8429-5AEB8FE40BC2}" destId="{11AAEB76-0FA9-48E0-9158-34C57DF96C20}" srcOrd="0" destOrd="0" parTransId="{9FE47EB7-C7E5-451E-9EE0-8E05F173C0C2}" sibTransId="{3BA1602D-DAFA-48E4-8B62-E0F316D23D68}"/>
    <dgm:cxn modelId="{C5363207-3463-4C8D-80E9-189585020602}" srcId="{3A55B6D1-F84A-4710-BD5D-4BEA724351AC}" destId="{E450529A-7AA9-4224-B50B-BAC42CBA7A7F}" srcOrd="2" destOrd="0" parTransId="{818C3995-7D0D-43D1-9CDD-734047D2DD08}" sibTransId="{128B0DA0-4466-49E8-BFD4-AA90CEB3F055}"/>
    <dgm:cxn modelId="{50706C52-DC40-4413-9679-CEFECB8C1246}" type="presParOf" srcId="{35D11B3F-0A73-4512-8CD9-59EFD7991B48}" destId="{B219909D-695C-497C-AEEA-7A7A8E937470}" srcOrd="0" destOrd="0" presId="urn:microsoft.com/office/officeart/2005/8/layout/vList5"/>
    <dgm:cxn modelId="{A69C3BCE-32D1-4654-92AB-B0405A1B906B}" type="presParOf" srcId="{B219909D-695C-497C-AEEA-7A7A8E937470}" destId="{CDC3E950-D551-4ED1-8914-9FFC35E500F7}" srcOrd="0" destOrd="0" presId="urn:microsoft.com/office/officeart/2005/8/layout/vList5"/>
    <dgm:cxn modelId="{02EBD279-2159-452F-A8C6-531FE257C300}" type="presParOf" srcId="{B219909D-695C-497C-AEEA-7A7A8E937470}" destId="{9B6DC899-54F9-480A-A0A5-F33AB6AC3094}" srcOrd="1" destOrd="0" presId="urn:microsoft.com/office/officeart/2005/8/layout/vList5"/>
    <dgm:cxn modelId="{6224ADDC-5755-4FEC-AA2C-96F76AB06430}" type="presParOf" srcId="{35D11B3F-0A73-4512-8CD9-59EFD7991B48}" destId="{BF501F7C-665B-428E-B2C9-FA04FF87CE77}" srcOrd="1" destOrd="0" presId="urn:microsoft.com/office/officeart/2005/8/layout/vList5"/>
    <dgm:cxn modelId="{DC752B8A-8C4E-4913-A0D5-C3A7B6C95D9E}" type="presParOf" srcId="{35D11B3F-0A73-4512-8CD9-59EFD7991B48}" destId="{D5BA16B8-1CF2-4F1D-8787-78442AE91E25}" srcOrd="2" destOrd="0" presId="urn:microsoft.com/office/officeart/2005/8/layout/vList5"/>
    <dgm:cxn modelId="{19C006B8-E9CB-4074-BB20-CE035804799B}" type="presParOf" srcId="{D5BA16B8-1CF2-4F1D-8787-78442AE91E25}" destId="{DD1048F6-5867-4C7E-8867-42D0AAF9CDBB}" srcOrd="0" destOrd="0" presId="urn:microsoft.com/office/officeart/2005/8/layout/vList5"/>
    <dgm:cxn modelId="{A802C202-D082-4205-8274-B6C19C3F8CEE}" type="presParOf" srcId="{D5BA16B8-1CF2-4F1D-8787-78442AE91E25}" destId="{F45128CD-38B6-44F3-94C2-B065BEDD4D5A}" srcOrd="1" destOrd="0" presId="urn:microsoft.com/office/officeart/2005/8/layout/vList5"/>
    <dgm:cxn modelId="{824E0323-249F-4100-B8B6-A19F56A8CE13}" type="presParOf" srcId="{35D11B3F-0A73-4512-8CD9-59EFD7991B48}" destId="{55FEF98D-80EE-4CF6-A944-1A5AFF35FCED}" srcOrd="3" destOrd="0" presId="urn:microsoft.com/office/officeart/2005/8/layout/vList5"/>
    <dgm:cxn modelId="{AC37C746-B1A9-49EF-87D2-3D0BCE7389BB}" type="presParOf" srcId="{35D11B3F-0A73-4512-8CD9-59EFD7991B48}" destId="{664C3AE6-B9F4-4747-AB55-3F579369FD9A}" srcOrd="4" destOrd="0" presId="urn:microsoft.com/office/officeart/2005/8/layout/vList5"/>
    <dgm:cxn modelId="{463FF590-2B40-493D-85FA-26FC1DC81E17}" type="presParOf" srcId="{664C3AE6-B9F4-4747-AB55-3F579369FD9A}" destId="{7B435121-9030-4FCF-99BE-156579B672E4}" srcOrd="0" destOrd="0" presId="urn:microsoft.com/office/officeart/2005/8/layout/vList5"/>
    <dgm:cxn modelId="{8DA925C6-1B54-43BA-8119-A8C65E3A2393}" type="presParOf" srcId="{664C3AE6-B9F4-4747-AB55-3F579369FD9A}" destId="{9E2E7F82-0F9A-4308-8A36-4BB17CB60A08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57B4FF-0243-4051-87E3-41B634EC445C}">
      <dsp:nvSpPr>
        <dsp:cNvPr id="0" name=""/>
        <dsp:cNvSpPr/>
      </dsp:nvSpPr>
      <dsp:spPr>
        <a:xfrm rot="10800000">
          <a:off x="2220725" y="333579"/>
          <a:ext cx="6023010" cy="443515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883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Georgia" pitchFamily="18" charset="0"/>
            </a:rPr>
            <a:t>Вводная часть</a:t>
          </a:r>
          <a:endParaRPr lang="ru-RU" sz="1800" kern="1200" dirty="0">
            <a:latin typeface="Georgia" pitchFamily="18" charset="0"/>
          </a:endParaRPr>
        </a:p>
      </dsp:txBody>
      <dsp:txXfrm rot="10800000">
        <a:off x="2220725" y="333579"/>
        <a:ext cx="6023010" cy="443515"/>
      </dsp:txXfrm>
    </dsp:sp>
    <dsp:sp modelId="{B0BC217C-C087-468F-ABEC-AF47ADB662CF}">
      <dsp:nvSpPr>
        <dsp:cNvPr id="0" name=""/>
        <dsp:cNvSpPr/>
      </dsp:nvSpPr>
      <dsp:spPr>
        <a:xfrm>
          <a:off x="505021" y="63141"/>
          <a:ext cx="1587468" cy="103154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507114A-33DA-4179-92F5-A80E9F44F59C}">
      <dsp:nvSpPr>
        <dsp:cNvPr id="0" name=""/>
        <dsp:cNvSpPr/>
      </dsp:nvSpPr>
      <dsp:spPr>
        <a:xfrm rot="10800000">
          <a:off x="2250208" y="1372177"/>
          <a:ext cx="5986139" cy="420386"/>
        </a:xfrm>
        <a:prstGeom prst="homePlate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shade val="51000"/>
                <a:satMod val="130000"/>
              </a:schemeClr>
            </a:gs>
            <a:gs pos="80000">
              <a:schemeClr val="accent2">
                <a:hueOff val="1170380"/>
                <a:satOff val="-1460"/>
                <a:lumOff val="343"/>
                <a:alphaOff val="0"/>
                <a:shade val="93000"/>
                <a:satMod val="13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883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Georgia" pitchFamily="18" charset="0"/>
            </a:rPr>
            <a:t>Исполнение бюджета по доходам </a:t>
          </a:r>
          <a:endParaRPr lang="ru-RU" sz="1800" kern="1200" dirty="0">
            <a:latin typeface="Georgia" pitchFamily="18" charset="0"/>
          </a:endParaRPr>
        </a:p>
      </dsp:txBody>
      <dsp:txXfrm rot="10800000">
        <a:off x="2250208" y="1372177"/>
        <a:ext cx="5986139" cy="420386"/>
      </dsp:txXfrm>
    </dsp:sp>
    <dsp:sp modelId="{440522BF-F49A-4D28-AFCA-39074B3E5077}">
      <dsp:nvSpPr>
        <dsp:cNvPr id="0" name=""/>
        <dsp:cNvSpPr/>
      </dsp:nvSpPr>
      <dsp:spPr>
        <a:xfrm>
          <a:off x="534703" y="1199263"/>
          <a:ext cx="1648544" cy="84989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F41E06E-EC66-4BDA-96EC-F18DCBE5623E}">
      <dsp:nvSpPr>
        <dsp:cNvPr id="0" name=""/>
        <dsp:cNvSpPr/>
      </dsp:nvSpPr>
      <dsp:spPr>
        <a:xfrm rot="10800000">
          <a:off x="2387302" y="2436747"/>
          <a:ext cx="5843271" cy="441581"/>
        </a:xfrm>
        <a:prstGeom prst="homePlate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883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Georgia" pitchFamily="18" charset="0"/>
            </a:rPr>
            <a:t>Исполнение бюджета по расходам</a:t>
          </a:r>
          <a:endParaRPr lang="ru-RU" sz="1800" kern="1200" dirty="0">
            <a:latin typeface="Georgia" pitchFamily="18" charset="0"/>
          </a:endParaRPr>
        </a:p>
      </dsp:txBody>
      <dsp:txXfrm rot="10800000">
        <a:off x="2387302" y="2436747"/>
        <a:ext cx="5843271" cy="441581"/>
      </dsp:txXfrm>
    </dsp:sp>
    <dsp:sp modelId="{BEC18634-004D-4B6D-A722-F2B375490EB6}">
      <dsp:nvSpPr>
        <dsp:cNvPr id="0" name=""/>
        <dsp:cNvSpPr/>
      </dsp:nvSpPr>
      <dsp:spPr>
        <a:xfrm>
          <a:off x="418762" y="2215187"/>
          <a:ext cx="1747280" cy="88995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23D61F7-274D-49CF-8BD4-10C076A63D55}">
      <dsp:nvSpPr>
        <dsp:cNvPr id="0" name=""/>
        <dsp:cNvSpPr/>
      </dsp:nvSpPr>
      <dsp:spPr>
        <a:xfrm rot="10800000">
          <a:off x="2485045" y="3627022"/>
          <a:ext cx="5843271" cy="418316"/>
        </a:xfrm>
        <a:prstGeom prst="homePlate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shade val="51000"/>
                <a:satMod val="130000"/>
              </a:schemeClr>
            </a:gs>
            <a:gs pos="80000">
              <a:schemeClr val="accent2">
                <a:hueOff val="3511139"/>
                <a:satOff val="-4379"/>
                <a:lumOff val="1030"/>
                <a:alphaOff val="0"/>
                <a:shade val="93000"/>
                <a:satMod val="13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883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Georgia" pitchFamily="18" charset="0"/>
            </a:rPr>
            <a:t>Источники финансирования дефицита бюджета</a:t>
          </a:r>
          <a:endParaRPr lang="ru-RU" sz="1800" kern="1200" dirty="0">
            <a:latin typeface="Georgia" pitchFamily="18" charset="0"/>
          </a:endParaRPr>
        </a:p>
      </dsp:txBody>
      <dsp:txXfrm rot="10800000">
        <a:off x="2485045" y="3627022"/>
        <a:ext cx="5843271" cy="418316"/>
      </dsp:txXfrm>
    </dsp:sp>
    <dsp:sp modelId="{0357B36B-7B0E-4483-9AFD-C68FF6B288CF}">
      <dsp:nvSpPr>
        <dsp:cNvPr id="0" name=""/>
        <dsp:cNvSpPr/>
      </dsp:nvSpPr>
      <dsp:spPr>
        <a:xfrm>
          <a:off x="484958" y="3218383"/>
          <a:ext cx="1870163" cy="108238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C3CB805-E7FC-4132-8915-18D2ADE10BE8}">
      <dsp:nvSpPr>
        <dsp:cNvPr id="0" name=""/>
        <dsp:cNvSpPr/>
      </dsp:nvSpPr>
      <dsp:spPr>
        <a:xfrm rot="10800000">
          <a:off x="2571762" y="4500593"/>
          <a:ext cx="5843271" cy="471762"/>
        </a:xfrm>
        <a:prstGeom prst="homePlat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883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Georgia" pitchFamily="18" charset="0"/>
            </a:rPr>
            <a:t>Итоги реализации муниципальных программ</a:t>
          </a:r>
          <a:endParaRPr lang="ru-RU" sz="1800" kern="1200" dirty="0">
            <a:latin typeface="Georgia" pitchFamily="18" charset="0"/>
          </a:endParaRPr>
        </a:p>
      </dsp:txBody>
      <dsp:txXfrm rot="10800000">
        <a:off x="2571762" y="4500593"/>
        <a:ext cx="5843271" cy="471762"/>
      </dsp:txXfrm>
    </dsp:sp>
    <dsp:sp modelId="{A980F823-B359-4CA1-B674-38882E8B4637}">
      <dsp:nvSpPr>
        <dsp:cNvPr id="0" name=""/>
        <dsp:cNvSpPr/>
      </dsp:nvSpPr>
      <dsp:spPr>
        <a:xfrm>
          <a:off x="626446" y="4336388"/>
          <a:ext cx="1920661" cy="1021461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6DC899-54F9-480A-A0A5-F33AB6AC3094}">
      <dsp:nvSpPr>
        <dsp:cNvPr id="0" name=""/>
        <dsp:cNvSpPr/>
      </dsp:nvSpPr>
      <dsp:spPr>
        <a:xfrm rot="5400000">
          <a:off x="5212099" y="-2368063"/>
          <a:ext cx="1484083" cy="6222367"/>
        </a:xfrm>
        <a:prstGeom prst="round2SameRect">
          <a:avLst/>
        </a:prstGeom>
        <a:solidFill>
          <a:srgbClr val="99FFCC">
            <a:alpha val="89804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Муниципальная программа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«Развитие образования  города Торжка» на 2014  - 2019 годы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Муниципальная программа «Развитие культуры города Торжка» на  2014  - 2019 годы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Муниципальная программа «Развитие физической культуры и спорта города Торжка» на  2014  - 2019 годы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212099" y="-2368063"/>
        <a:ext cx="1484083" cy="6222367"/>
      </dsp:txXfrm>
    </dsp:sp>
    <dsp:sp modelId="{CDC3E950-D551-4ED1-8914-9FFC35E500F7}">
      <dsp:nvSpPr>
        <dsp:cNvPr id="0" name=""/>
        <dsp:cNvSpPr/>
      </dsp:nvSpPr>
      <dsp:spPr>
        <a:xfrm>
          <a:off x="0" y="142868"/>
          <a:ext cx="2837105" cy="1083417"/>
        </a:xfrm>
        <a:prstGeom prst="roundRect">
          <a:avLst/>
        </a:prstGeom>
        <a:solidFill>
          <a:srgbClr val="66FFFF"/>
        </a:solidFill>
        <a:ln w="254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ru-RU" sz="18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. Повышение качества жизни</a:t>
          </a:r>
          <a:endParaRPr lang="ru-RU" sz="1800" b="1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42868"/>
        <a:ext cx="2837105" cy="1083417"/>
      </dsp:txXfrm>
    </dsp:sp>
    <dsp:sp modelId="{F45128CD-38B6-44F3-94C2-B065BEDD4D5A}">
      <dsp:nvSpPr>
        <dsp:cNvPr id="0" name=""/>
        <dsp:cNvSpPr/>
      </dsp:nvSpPr>
      <dsp:spPr>
        <a:xfrm rot="5400000">
          <a:off x="4981533" y="-511939"/>
          <a:ext cx="2072525" cy="6240703"/>
        </a:xfrm>
        <a:prstGeom prst="round2SameRect">
          <a:avLst/>
        </a:prstGeom>
        <a:solidFill>
          <a:srgbClr val="CCECFF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Муниципальная программа «Обеспечение доступным жильем населения города Торжка и развитие жилищного строительства»  на  2014  - 2019 годы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Муниципальная программа «Жилищно-коммунальное хозяйство города Торжка на  2014  - 2019 годы"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Муниципальная программа «Дорожное хозяйство   и общественный транспорт    города Торжка на 2014 -2019 годы"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Муниципальная программа «Развитие малого  и среднего  предпринимательства в городе Торжке» на 2014 -2019 годы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981533" y="-511939"/>
        <a:ext cx="2072525" cy="6240703"/>
      </dsp:txXfrm>
    </dsp:sp>
    <dsp:sp modelId="{DD1048F6-5867-4C7E-8867-42D0AAF9CDBB}">
      <dsp:nvSpPr>
        <dsp:cNvPr id="0" name=""/>
        <dsp:cNvSpPr/>
      </dsp:nvSpPr>
      <dsp:spPr>
        <a:xfrm>
          <a:off x="23" y="2143149"/>
          <a:ext cx="2891592" cy="977779"/>
        </a:xfrm>
        <a:prstGeom prst="roundRect">
          <a:avLst/>
        </a:prstGeom>
        <a:solidFill>
          <a:srgbClr val="66FF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II</a:t>
          </a:r>
          <a:r>
            <a:rPr lang="ru-RU" sz="18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. Развитие экономики</a:t>
          </a:r>
          <a:endParaRPr lang="ru-RU" sz="1800" b="1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" y="2143149"/>
        <a:ext cx="2891592" cy="977779"/>
      </dsp:txXfrm>
    </dsp:sp>
    <dsp:sp modelId="{9E2E7F82-0F9A-4308-8A36-4BB17CB60A08}">
      <dsp:nvSpPr>
        <dsp:cNvPr id="0" name=""/>
        <dsp:cNvSpPr/>
      </dsp:nvSpPr>
      <dsp:spPr>
        <a:xfrm rot="5400000">
          <a:off x="5202061" y="1382204"/>
          <a:ext cx="1553646" cy="6252564"/>
        </a:xfrm>
        <a:prstGeom prst="round2SameRect">
          <a:avLst/>
        </a:prstGeom>
        <a:solidFill>
          <a:srgbClr val="99FFC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Муниципальная программа «Муниципальное управление и гражданское общество» на  2014  - 2019 годы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Муниципальная программа «Управление имуществом и земельными ресурсами муниципального образования» на  2014 - 2019 годы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Муниципальная программа «Управление муниципальными финансами» на  2014 - 2019 годы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202061" y="1382204"/>
        <a:ext cx="1553646" cy="6252564"/>
      </dsp:txXfrm>
    </dsp:sp>
    <dsp:sp modelId="{7B435121-9030-4FCF-99BE-156579B672E4}">
      <dsp:nvSpPr>
        <dsp:cNvPr id="0" name=""/>
        <dsp:cNvSpPr/>
      </dsp:nvSpPr>
      <dsp:spPr>
        <a:xfrm>
          <a:off x="5851" y="4026538"/>
          <a:ext cx="2846750" cy="963895"/>
        </a:xfrm>
        <a:prstGeom prst="roundRect">
          <a:avLst/>
        </a:prstGeom>
        <a:solidFill>
          <a:srgbClr val="66FF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III</a:t>
          </a:r>
          <a:r>
            <a:rPr lang="ru-RU" sz="18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.Совершенствование управления</a:t>
          </a:r>
          <a:endParaRPr lang="ru-RU" sz="1800" b="1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851" y="4026538"/>
        <a:ext cx="2846750" cy="9638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0.34742</cdr:x>
      <cdr:y>0.24638</cdr:y>
    </cdr:from>
    <cdr:to>
      <cdr:x>0.6507</cdr:x>
      <cdr:y>0.75362</cdr:y>
    </cdr:to>
    <cdr:sp macro="" textlink="">
      <cdr:nvSpPr>
        <cdr:cNvPr id="17" name="Блок-схема: узел 16"/>
        <cdr:cNvSpPr/>
      </cdr:nvSpPr>
      <cdr:spPr>
        <a:xfrm xmlns:a="http://schemas.openxmlformats.org/drawingml/2006/main">
          <a:off x="2978268" y="1214446"/>
          <a:ext cx="2599876" cy="2500329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0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3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0.40164</cdr:x>
      <cdr:y>0.39378</cdr:y>
    </cdr:from>
    <cdr:to>
      <cdr:x>0.61475</cdr:x>
      <cdr:y>0.6145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28392" y="2183375"/>
          <a:ext cx="1872207" cy="12237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u="sng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708 629,4</a:t>
          </a:r>
        </a:p>
        <a:p xmlns:a="http://schemas.openxmlformats.org/drawingml/2006/main">
          <a:pPr algn="ctr"/>
          <a:r>
            <a:rPr lang="ru-RU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 руб.</a:t>
          </a:r>
          <a:endParaRPr lang="ru-RU" sz="2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0.0523</cdr:x>
      <cdr:y>0.75928</cdr:y>
    </cdr:from>
    <cdr:to>
      <cdr:x>0.15254</cdr:x>
      <cdr:y>0.87617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48343" y="3959625"/>
          <a:ext cx="859310" cy="6095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0.00485</cdr:x>
      <cdr:y>0.72151</cdr:y>
    </cdr:from>
    <cdr:to>
      <cdr:x>0.23436</cdr:x>
      <cdr:y>0.98125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42618" y="4000470"/>
          <a:ext cx="2016224" cy="1440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0.69167</cdr:x>
      <cdr:y>0.11594</cdr:y>
    </cdr:from>
    <cdr:to>
      <cdr:x>0.8</cdr:x>
      <cdr:y>0.15703</cdr:y>
    </cdr:to>
    <cdr:sp macro="" textlink="">
      <cdr:nvSpPr>
        <cdr:cNvPr id="22" name="Прямая со стрелкой 21"/>
        <cdr:cNvSpPr/>
      </cdr:nvSpPr>
      <cdr:spPr>
        <a:xfrm xmlns:a="http://schemas.openxmlformats.org/drawingml/2006/main" flipV="1">
          <a:off x="5929354" y="571504"/>
          <a:ext cx="928662" cy="202542"/>
        </a:xfrm>
        <a:prstGeom xmlns:a="http://schemas.openxmlformats.org/drawingml/2006/main" prst="straightConnector1">
          <a:avLst/>
        </a:prstGeom>
        <a:ln xmlns:a="http://schemas.openxmlformats.org/drawingml/2006/main" w="38100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0.66667</cdr:x>
      <cdr:y>0.82609</cdr:y>
    </cdr:from>
    <cdr:to>
      <cdr:x>0.81667</cdr:x>
      <cdr:y>0.88406</cdr:y>
    </cdr:to>
    <cdr:sp macro="" textlink="">
      <cdr:nvSpPr>
        <cdr:cNvPr id="25" name="Прямая со стрелкой 24"/>
        <cdr:cNvSpPr/>
      </cdr:nvSpPr>
      <cdr:spPr>
        <a:xfrm xmlns:a="http://schemas.openxmlformats.org/drawingml/2006/main" flipV="1">
          <a:off x="5715040" y="4071966"/>
          <a:ext cx="1285884" cy="285753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2"/>
          </a:solidFill>
          <a:tailEnd type="arrow"/>
        </a:ln>
      </cdr:spPr>
      <cdr:style>
        <a:lnRef xmlns:a="http://schemas.openxmlformats.org/drawingml/2006/main" idx="1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0.15</cdr:x>
      <cdr:y>0.31884</cdr:y>
    </cdr:from>
    <cdr:to>
      <cdr:x>0.225</cdr:x>
      <cdr:y>0.52431</cdr:y>
    </cdr:to>
    <cdr:sp macro="" textlink="">
      <cdr:nvSpPr>
        <cdr:cNvPr id="27" name="Прямая со стрелкой 26"/>
        <cdr:cNvSpPr/>
      </cdr:nvSpPr>
      <cdr:spPr>
        <a:xfrm xmlns:a="http://schemas.openxmlformats.org/drawingml/2006/main" rot="16200000" flipV="1">
          <a:off x="1100951" y="1756569"/>
          <a:ext cx="1012807" cy="642940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3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0.81468</cdr:x>
      <cdr:y>0.11641</cdr:y>
    </cdr:from>
    <cdr:to>
      <cdr:x>0.82307</cdr:x>
      <cdr:y>0.44901</cdr:y>
    </cdr:to>
    <cdr:sp macro="" textlink="">
      <cdr:nvSpPr>
        <cdr:cNvPr id="3" name="Правая фигурная скобка 2"/>
        <cdr:cNvSpPr/>
      </cdr:nvSpPr>
      <cdr:spPr>
        <a:xfrm xmlns:a="http://schemas.openxmlformats.org/drawingml/2006/main">
          <a:off x="6929486" y="500066"/>
          <a:ext cx="71438" cy="1428760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0.81468</cdr:x>
      <cdr:y>0.46564</cdr:y>
    </cdr:from>
    <cdr:to>
      <cdr:x>0.82174</cdr:x>
      <cdr:y>0.51247</cdr:y>
    </cdr:to>
    <cdr:sp macro="" textlink="">
      <cdr:nvSpPr>
        <cdr:cNvPr id="4" name="Правая фигурная скобка 3"/>
        <cdr:cNvSpPr/>
      </cdr:nvSpPr>
      <cdr:spPr>
        <a:xfrm xmlns:a="http://schemas.openxmlformats.org/drawingml/2006/main">
          <a:off x="6929486" y="2000264"/>
          <a:ext cx="60051" cy="201171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0.81468</cdr:x>
      <cdr:y>0.53215</cdr:y>
    </cdr:from>
    <cdr:to>
      <cdr:x>0.82173</cdr:x>
      <cdr:y>0.73851</cdr:y>
    </cdr:to>
    <cdr:sp macro="" textlink="">
      <cdr:nvSpPr>
        <cdr:cNvPr id="5" name="Правая фигурная скобка 4"/>
        <cdr:cNvSpPr/>
      </cdr:nvSpPr>
      <cdr:spPr>
        <a:xfrm xmlns:a="http://schemas.openxmlformats.org/drawingml/2006/main">
          <a:off x="6929486" y="2286016"/>
          <a:ext cx="59966" cy="886476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0.83147</cdr:x>
      <cdr:y>0.24945</cdr:y>
    </cdr:from>
    <cdr:to>
      <cdr:x>0.90243</cdr:x>
      <cdr:y>0.33628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7072362" y="1071570"/>
          <a:ext cx="603573" cy="3730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54%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0.83147</cdr:x>
      <cdr:y>0.44901</cdr:y>
    </cdr:from>
    <cdr:to>
      <cdr:x>0.89595</cdr:x>
      <cdr:y>0.53559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7072362" y="1928826"/>
          <a:ext cx="548455" cy="3719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100" b="1" dirty="0" smtClean="0"/>
            <a:t>10%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0.83147</cdr:x>
      <cdr:y>0.59867</cdr:y>
    </cdr:from>
    <cdr:to>
      <cdr:x>0.89866</cdr:x>
      <cdr:y>0.68524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7072362" y="2571768"/>
          <a:ext cx="571507" cy="371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100" b="1" dirty="0" smtClean="0"/>
            <a:t>36%</a:t>
          </a:r>
          <a:endParaRPr lang="ru-RU" sz="11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57190" y="142852"/>
          <a:ext cx="1500198" cy="1071546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19123811" cy="13295239"/>
        </a:xfrm>
        <a:prstGeom xmlns:a="http://schemas.openxmlformats.org/drawingml/2006/main" prst="rect">
          <a:avLst/>
        </a:prstGeom>
      </cdr:spPr>
    </cdr:pic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-2214610" y="642918"/>
          <a:ext cx="1571604" cy="714356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12041FA-6D44-4152-9737-2969A06D7E11}" type="datetimeFigureOut">
              <a:rPr lang="ru-RU"/>
              <a:pPr/>
              <a:t>08.04.2016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CE109CE-E29D-4997-BD77-0100CCA2456A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Arial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 txBox="1">
            <a:spLocks noGrp="1" noChangeArrowheads="1"/>
          </p:cNvSpPr>
          <p:nvPr/>
        </p:nvSpPr>
        <p:spPr bwMode="auto">
          <a:xfrm>
            <a:off x="3885453" y="8685331"/>
            <a:ext cx="297094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70" tIns="46337" rIns="92670" bIns="46337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635314-F04A-401B-B9AF-D2903B7645B8}" type="slidenum">
              <a:rPr lang="ru-RU" altLang="ru-RU">
                <a:solidFill>
                  <a:srgbClr val="000000"/>
                </a:solidFill>
                <a:latin typeface="Arial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31</a:t>
            </a:fld>
            <a:endParaRPr lang="ru-RU" altLang="ru-RU" dirty="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879" y="4342665"/>
            <a:ext cx="5490244" cy="411333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70" tIns="46337" rIns="92670" bIns="4633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 txBox="1">
            <a:spLocks noGrp="1" noChangeArrowheads="1"/>
          </p:cNvSpPr>
          <p:nvPr/>
        </p:nvSpPr>
        <p:spPr bwMode="auto">
          <a:xfrm>
            <a:off x="3885453" y="8685331"/>
            <a:ext cx="297094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70" tIns="46337" rIns="92670" bIns="46337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635314-F04A-401B-B9AF-D2903B7645B8}" type="slidenum">
              <a:rPr lang="ru-RU" altLang="ru-RU">
                <a:solidFill>
                  <a:srgbClr val="000000"/>
                </a:solidFill>
                <a:latin typeface="Arial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32</a:t>
            </a:fld>
            <a:endParaRPr lang="ru-RU" altLang="ru-RU" dirty="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879" y="4342665"/>
            <a:ext cx="5490244" cy="411333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70" tIns="46337" rIns="92670" bIns="4633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 txBox="1">
            <a:spLocks noGrp="1" noChangeArrowheads="1"/>
          </p:cNvSpPr>
          <p:nvPr/>
        </p:nvSpPr>
        <p:spPr bwMode="auto">
          <a:xfrm>
            <a:off x="3885453" y="8685331"/>
            <a:ext cx="297094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70" tIns="46337" rIns="92670" bIns="46337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635314-F04A-401B-B9AF-D2903B7645B8}" type="slidenum">
              <a:rPr lang="ru-RU" altLang="ru-RU">
                <a:solidFill>
                  <a:srgbClr val="000000"/>
                </a:solidFill>
                <a:latin typeface="Arial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33</a:t>
            </a:fld>
            <a:endParaRPr lang="ru-RU" altLang="ru-RU" dirty="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879" y="4342665"/>
            <a:ext cx="5490244" cy="411333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70" tIns="46337" rIns="92670" bIns="4633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 txBox="1">
            <a:spLocks noGrp="1" noChangeArrowheads="1"/>
          </p:cNvSpPr>
          <p:nvPr/>
        </p:nvSpPr>
        <p:spPr bwMode="auto">
          <a:xfrm>
            <a:off x="3885453" y="8685331"/>
            <a:ext cx="297094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70" tIns="46337" rIns="92670" bIns="46337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635314-F04A-401B-B9AF-D2903B7645B8}" type="slidenum">
              <a:rPr lang="ru-RU" altLang="ru-RU">
                <a:solidFill>
                  <a:srgbClr val="000000"/>
                </a:solidFill>
                <a:latin typeface="Arial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34</a:t>
            </a:fld>
            <a:endParaRPr lang="ru-RU" altLang="ru-RU" dirty="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879" y="4342665"/>
            <a:ext cx="5490244" cy="411333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70" tIns="46337" rIns="92670" bIns="4633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 txBox="1">
            <a:spLocks noGrp="1" noChangeArrowheads="1"/>
          </p:cNvSpPr>
          <p:nvPr/>
        </p:nvSpPr>
        <p:spPr bwMode="auto">
          <a:xfrm>
            <a:off x="3885453" y="8685331"/>
            <a:ext cx="297094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70" tIns="46337" rIns="92670" bIns="46337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635314-F04A-401B-B9AF-D2903B7645B8}" type="slidenum">
              <a:rPr lang="ru-RU" altLang="ru-RU">
                <a:solidFill>
                  <a:srgbClr val="000000"/>
                </a:solidFill>
                <a:latin typeface="Arial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35</a:t>
            </a:fld>
            <a:endParaRPr lang="ru-RU" altLang="ru-RU" dirty="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879" y="4342665"/>
            <a:ext cx="5490244" cy="411333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70" tIns="46337" rIns="92670" bIns="4633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 txBox="1">
            <a:spLocks noGrp="1" noChangeArrowheads="1"/>
          </p:cNvSpPr>
          <p:nvPr/>
        </p:nvSpPr>
        <p:spPr bwMode="auto">
          <a:xfrm>
            <a:off x="3885453" y="8685331"/>
            <a:ext cx="297094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70" tIns="46337" rIns="92670" bIns="46337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635314-F04A-401B-B9AF-D2903B7645B8}" type="slidenum">
              <a:rPr lang="ru-RU" altLang="ru-RU">
                <a:solidFill>
                  <a:srgbClr val="000000"/>
                </a:solidFill>
                <a:latin typeface="Arial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36</a:t>
            </a:fld>
            <a:endParaRPr lang="ru-RU" altLang="ru-RU" dirty="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879" y="4342665"/>
            <a:ext cx="5490244" cy="411333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70" tIns="46337" rIns="92670" bIns="4633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 txBox="1">
            <a:spLocks noGrp="1" noChangeArrowheads="1"/>
          </p:cNvSpPr>
          <p:nvPr/>
        </p:nvSpPr>
        <p:spPr bwMode="auto">
          <a:xfrm>
            <a:off x="3885453" y="8685331"/>
            <a:ext cx="297094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70" tIns="46337" rIns="92670" bIns="46337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635314-F04A-401B-B9AF-D2903B7645B8}" type="slidenum">
              <a:rPr lang="ru-RU" altLang="ru-RU">
                <a:solidFill>
                  <a:srgbClr val="000000"/>
                </a:solidFill>
                <a:latin typeface="Arial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37</a:t>
            </a:fld>
            <a:endParaRPr lang="ru-RU" altLang="ru-RU" dirty="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879" y="4342665"/>
            <a:ext cx="5490244" cy="411333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70" tIns="46337" rIns="92670" bIns="4633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 txBox="1">
            <a:spLocks noGrp="1" noChangeArrowheads="1"/>
          </p:cNvSpPr>
          <p:nvPr/>
        </p:nvSpPr>
        <p:spPr bwMode="auto">
          <a:xfrm>
            <a:off x="3885453" y="8685331"/>
            <a:ext cx="297094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70" tIns="46337" rIns="92670" bIns="46337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635314-F04A-401B-B9AF-D2903B7645B8}" type="slidenum">
              <a:rPr lang="ru-RU" altLang="ru-RU">
                <a:solidFill>
                  <a:srgbClr val="000000"/>
                </a:solidFill>
                <a:latin typeface="Arial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38</a:t>
            </a:fld>
            <a:endParaRPr lang="ru-RU" altLang="ru-RU" dirty="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879" y="4342665"/>
            <a:ext cx="5490244" cy="411333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70" tIns="46337" rIns="92670" bIns="4633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 txBox="1">
            <a:spLocks noGrp="1" noChangeArrowheads="1"/>
          </p:cNvSpPr>
          <p:nvPr/>
        </p:nvSpPr>
        <p:spPr bwMode="auto">
          <a:xfrm>
            <a:off x="3885453" y="8685331"/>
            <a:ext cx="297094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70" tIns="46337" rIns="92670" bIns="46337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635314-F04A-401B-B9AF-D2903B7645B8}" type="slidenum">
              <a:rPr lang="ru-RU" altLang="ru-RU">
                <a:solidFill>
                  <a:srgbClr val="000000"/>
                </a:solidFill>
                <a:latin typeface="Arial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39</a:t>
            </a:fld>
            <a:endParaRPr lang="ru-RU" altLang="ru-RU" dirty="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879" y="4342665"/>
            <a:ext cx="5490244" cy="411333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70" tIns="46337" rIns="92670" bIns="4633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 txBox="1">
            <a:spLocks noGrp="1" noChangeArrowheads="1"/>
          </p:cNvSpPr>
          <p:nvPr/>
        </p:nvSpPr>
        <p:spPr bwMode="auto">
          <a:xfrm>
            <a:off x="3885453" y="8685331"/>
            <a:ext cx="297094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70" tIns="46337" rIns="92670" bIns="46337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635314-F04A-401B-B9AF-D2903B7645B8}" type="slidenum">
              <a:rPr lang="ru-RU" altLang="ru-RU">
                <a:solidFill>
                  <a:srgbClr val="000000"/>
                </a:solidFill>
                <a:latin typeface="Arial" charset="0"/>
                <a:ea typeface="ＭＳ Ｐゴシック" pitchFamily="34" charset="-128"/>
              </a:rPr>
              <a:pPr algn="r" eaLnBrk="1" hangingPunct="1">
                <a:spcBef>
                  <a:spcPct val="0"/>
                </a:spcBef>
              </a:pPr>
              <a:t>40</a:t>
            </a:fld>
            <a:endParaRPr lang="ru-RU" altLang="ru-RU" dirty="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879" y="4342665"/>
            <a:ext cx="5490244" cy="411333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70" tIns="46337" rIns="92670" bIns="4633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41</a:t>
            </a:fld>
            <a:endParaRPr lang="ru-RU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42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109CE-E29D-4997-BD77-0100CCA2456A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3FF4A4-281F-4789-BAA2-1168A01FEBCB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5CFDF-C14A-44A2-81C1-E6AA698B44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B5F9E1-E9AD-4B02-B5D0-A98FE9B8B92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E4ED6-18A3-457A-9C29-CB2ECB34096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544F2-1C1E-4F71-95B5-B933E96EFFD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1D71-9800-4B62-B5B4-EDBD32AFB4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ADD2D5-8587-4501-B0B7-6B9C4C96729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3A156-FD43-43CE-9073-DB71412F02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AF2B6-B077-4678-9882-60EF9F6FC09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86A1A-085C-49F1-A609-D92884D36E0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E5EBA4-6C8D-4B93-8A5C-3CDD5C2F8A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A632E-98F3-4504-8D96-6456994418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4147-24FF-4E66-AB75-A9EE0ABE4F5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9AB57-DD08-46BA-9CFD-804FD920F9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2EE14-17A1-4A0C-9439-07AFD042DD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06838-0919-4FC0-A572-4C9682D5E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B5F9E1-E9AD-4B02-B5D0-A98FE9B8B92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E4ED6-18A3-457A-9C29-CB2ECB34096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E45740-A854-4A39-8AD5-2DC470370A0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995A6-F141-4BD3-867E-0BE4CDB988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3A64C8-11D4-4932-81D1-655EAD071303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7B1CA-9955-4BE6-AA77-EC44CA8AD7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3FF4A4-281F-4789-BAA2-1168A01FEBCB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5CFDF-C14A-44A2-81C1-E6AA698B44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E45740-A854-4A39-8AD5-2DC470370A0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995A6-F141-4BD3-867E-0BE4CDB988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F0FBB1-83C7-4649-ABC3-B4D0CFF9CC4D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ABDC0-B3AC-4782-AFC4-C1624A5A47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1893F-874E-4284-BD0A-EC057D88F6C4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3FA0B-F6C9-4EFA-BDA4-E2C5FBDCD7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544F2-1C1E-4F71-95B5-B933E96EFFD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1D71-9800-4B62-B5B4-EDBD32AFB4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ADD2D5-8587-4501-B0B7-6B9C4C96729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3A156-FD43-43CE-9073-DB71412F02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AF2B6-B077-4678-9882-60EF9F6FC09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86A1A-085C-49F1-A609-D92884D36E0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E5EBA4-6C8D-4B93-8A5C-3CDD5C2F8A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A632E-98F3-4504-8D96-6456994418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4147-24FF-4E66-AB75-A9EE0ABE4F5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9AB57-DD08-46BA-9CFD-804FD920F9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2EE14-17A1-4A0C-9439-07AFD042DD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06838-0919-4FC0-A572-4C9682D5E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B5F9E1-E9AD-4B02-B5D0-A98FE9B8B92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E4ED6-18A3-457A-9C29-CB2ECB34096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E45740-A854-4A39-8AD5-2DC470370A0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995A6-F141-4BD3-867E-0BE4CDB988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3A64C8-11D4-4932-81D1-655EAD071303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7B1CA-9955-4BE6-AA77-EC44CA8AD7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3A64C8-11D4-4932-81D1-655EAD071303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7B1CA-9955-4BE6-AA77-EC44CA8AD7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3FF4A4-281F-4789-BAA2-1168A01FEBCB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5CFDF-C14A-44A2-81C1-E6AA698B44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F0FBB1-83C7-4649-ABC3-B4D0CFF9CC4D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ABDC0-B3AC-4782-AFC4-C1624A5A47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1893F-874E-4284-BD0A-EC057D88F6C4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3FA0B-F6C9-4EFA-BDA4-E2C5FBDCD7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544F2-1C1E-4F71-95B5-B933E96EFFD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1D71-9800-4B62-B5B4-EDBD32AFB4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ADD2D5-8587-4501-B0B7-6B9C4C96729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3A156-FD43-43CE-9073-DB71412F02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AF2B6-B077-4678-9882-60EF9F6FC09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86A1A-085C-49F1-A609-D92884D36E0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E5EBA4-6C8D-4B93-8A5C-3CDD5C2F8A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A632E-98F3-4504-8D96-6456994418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F0FBB1-83C7-4649-ABC3-B4D0CFF9CC4D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ABDC0-B3AC-4782-AFC4-C1624A5A47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4147-24FF-4E66-AB75-A9EE0ABE4F5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9AB57-DD08-46BA-9CFD-804FD920F9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2EE14-17A1-4A0C-9439-07AFD042DD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06838-0919-4FC0-A572-4C9682D5E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B5F9E1-E9AD-4B02-B5D0-A98FE9B8B92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E4ED6-18A3-457A-9C29-CB2ECB34096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E45740-A854-4A39-8AD5-2DC470370A0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995A6-F141-4BD3-867E-0BE4CDB988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3A64C8-11D4-4932-81D1-655EAD071303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7B1CA-9955-4BE6-AA77-EC44CA8AD7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3FF4A4-281F-4789-BAA2-1168A01FEBCB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5CFDF-C14A-44A2-81C1-E6AA698B44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F0FBB1-83C7-4649-ABC3-B4D0CFF9CC4D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ABDC0-B3AC-4782-AFC4-C1624A5A47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1893F-874E-4284-BD0A-EC057D88F6C4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3FA0B-F6C9-4EFA-BDA4-E2C5FBDCD7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544F2-1C1E-4F71-95B5-B933E96EFFD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1D71-9800-4B62-B5B4-EDBD32AFB4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ADD2D5-8587-4501-B0B7-6B9C4C96729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3A156-FD43-43CE-9073-DB71412F02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1893F-874E-4284-BD0A-EC057D88F6C4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3FA0B-F6C9-4EFA-BDA4-E2C5FBDCD7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AF2B6-B077-4678-9882-60EF9F6FC09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86A1A-085C-49F1-A609-D92884D36E0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E5EBA4-6C8D-4B93-8A5C-3CDD5C2F8A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A632E-98F3-4504-8D96-6456994418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4147-24FF-4E66-AB75-A9EE0ABE4F5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9AB57-DD08-46BA-9CFD-804FD920F9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2EE14-17A1-4A0C-9439-07AFD042DD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06838-0919-4FC0-A572-4C9682D5E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B5F9E1-E9AD-4B02-B5D0-A98FE9B8B92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E4ED6-18A3-457A-9C29-CB2ECB34096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E45740-A854-4A39-8AD5-2DC470370A0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995A6-F141-4BD3-867E-0BE4CDB988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3A64C8-11D4-4932-81D1-655EAD071303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7B1CA-9955-4BE6-AA77-EC44CA8AD7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3FF4A4-281F-4789-BAA2-1168A01FEBCB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5CFDF-C14A-44A2-81C1-E6AA698B44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F0FBB1-83C7-4649-ABC3-B4D0CFF9CC4D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ABDC0-B3AC-4782-AFC4-C1624A5A47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1893F-874E-4284-BD0A-EC057D88F6C4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3FA0B-F6C9-4EFA-BDA4-E2C5FBDCD7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544F2-1C1E-4F71-95B5-B933E96EFFD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1D71-9800-4B62-B5B4-EDBD32AFB4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544F2-1C1E-4F71-95B5-B933E96EFFD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1D71-9800-4B62-B5B4-EDBD32AFB4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ADD2D5-8587-4501-B0B7-6B9C4C96729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3A156-FD43-43CE-9073-DB71412F02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AF2B6-B077-4678-9882-60EF9F6FC09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86A1A-085C-49F1-A609-D92884D36E0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E5EBA4-6C8D-4B93-8A5C-3CDD5C2F8A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A632E-98F3-4504-8D96-6456994418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4147-24FF-4E66-AB75-A9EE0ABE4F5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9AB57-DD08-46BA-9CFD-804FD920F9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2EE14-17A1-4A0C-9439-07AFD042DD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06838-0919-4FC0-A572-4C9682D5E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B5F9E1-E9AD-4B02-B5D0-A98FE9B8B92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E4ED6-18A3-457A-9C29-CB2ECB34096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E45740-A854-4A39-8AD5-2DC470370A0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995A6-F141-4BD3-867E-0BE4CDB988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3A64C8-11D4-4932-81D1-655EAD071303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7B1CA-9955-4BE6-AA77-EC44CA8AD7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3FF4A4-281F-4789-BAA2-1168A01FEBCB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5CFDF-C14A-44A2-81C1-E6AA698B44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ADD2D5-8587-4501-B0B7-6B9C4C96729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3A156-FD43-43CE-9073-DB71412F02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F0FBB1-83C7-4649-ABC3-B4D0CFF9CC4D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ABDC0-B3AC-4782-AFC4-C1624A5A47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1893F-874E-4284-BD0A-EC057D88F6C4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3FA0B-F6C9-4EFA-BDA4-E2C5FBDCD7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544F2-1C1E-4F71-95B5-B933E96EFFD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1D71-9800-4B62-B5B4-EDBD32AFB4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ADD2D5-8587-4501-B0B7-6B9C4C96729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3A156-FD43-43CE-9073-DB71412F02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AF2B6-B077-4678-9882-60EF9F6FC09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86A1A-085C-49F1-A609-D92884D36E0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E5EBA4-6C8D-4B93-8A5C-3CDD5C2F8A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A632E-98F3-4504-8D96-6456994418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4147-24FF-4E66-AB75-A9EE0ABE4F5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9AB57-DD08-46BA-9CFD-804FD920F9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2EE14-17A1-4A0C-9439-07AFD042DD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06838-0919-4FC0-A572-4C9682D5E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B5F9E1-E9AD-4B02-B5D0-A98FE9B8B92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E4ED6-18A3-457A-9C29-CB2ECB34096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E45740-A854-4A39-8AD5-2DC470370A0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995A6-F141-4BD3-867E-0BE4CDB988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AF2B6-B077-4678-9882-60EF9F6FC09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86A1A-085C-49F1-A609-D92884D36E0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3A64C8-11D4-4932-81D1-655EAD071303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7B1CA-9955-4BE6-AA77-EC44CA8AD7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3FF4A4-281F-4789-BAA2-1168A01FEBCB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5CFDF-C14A-44A2-81C1-E6AA698B44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F0FBB1-83C7-4649-ABC3-B4D0CFF9CC4D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ABDC0-B3AC-4782-AFC4-C1624A5A47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1893F-874E-4284-BD0A-EC057D88F6C4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3FA0B-F6C9-4EFA-BDA4-E2C5FBDCD7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544F2-1C1E-4F71-95B5-B933E96EFFD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1D71-9800-4B62-B5B4-EDBD32AFB4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ADD2D5-8587-4501-B0B7-6B9C4C96729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3A156-FD43-43CE-9073-DB71412F02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AF2B6-B077-4678-9882-60EF9F6FC09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86A1A-085C-49F1-A609-D92884D36E0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E5EBA4-6C8D-4B93-8A5C-3CDD5C2F8A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A632E-98F3-4504-8D96-6456994418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4147-24FF-4E66-AB75-A9EE0ABE4F5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9AB57-DD08-46BA-9CFD-804FD920F9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2EE14-17A1-4A0C-9439-07AFD042DD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06838-0919-4FC0-A572-4C9682D5E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E5EBA4-6C8D-4B93-8A5C-3CDD5C2F8A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A632E-98F3-4504-8D96-6456994418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B5F9E1-E9AD-4B02-B5D0-A98FE9B8B92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E4ED6-18A3-457A-9C29-CB2ECB34096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E45740-A854-4A39-8AD5-2DC470370A0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995A6-F141-4BD3-867E-0BE4CDB988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3A64C8-11D4-4932-81D1-655EAD071303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7B1CA-9955-4BE6-AA77-EC44CA8AD7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3FF4A4-281F-4789-BAA2-1168A01FEBCB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5CFDF-C14A-44A2-81C1-E6AA698B44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F0FBB1-83C7-4649-ABC3-B4D0CFF9CC4D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ABDC0-B3AC-4782-AFC4-C1624A5A47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1893F-874E-4284-BD0A-EC057D88F6C4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3FA0B-F6C9-4EFA-BDA4-E2C5FBDCD7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544F2-1C1E-4F71-95B5-B933E96EFFD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1D71-9800-4B62-B5B4-EDBD32AFB4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ADD2D5-8587-4501-B0B7-6B9C4C96729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3A156-FD43-43CE-9073-DB71412F02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AF2B6-B077-4678-9882-60EF9F6FC09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86A1A-085C-49F1-A609-D92884D36E0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E5EBA4-6C8D-4B93-8A5C-3CDD5C2F8A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A632E-98F3-4504-8D96-6456994418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4147-24FF-4E66-AB75-A9EE0ABE4F5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9AB57-DD08-46BA-9CFD-804FD920F9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4147-24FF-4E66-AB75-A9EE0ABE4F5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9AB57-DD08-46BA-9CFD-804FD920F9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2EE14-17A1-4A0C-9439-07AFD042DD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06838-0919-4FC0-A572-4C9682D5E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B5F9E1-E9AD-4B02-B5D0-A98FE9B8B92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E4ED6-18A3-457A-9C29-CB2ECB34096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E45740-A854-4A39-8AD5-2DC470370A0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995A6-F141-4BD3-867E-0BE4CDB988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3A64C8-11D4-4932-81D1-655EAD071303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7B1CA-9955-4BE6-AA77-EC44CA8AD7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3FF4A4-281F-4789-BAA2-1168A01FEBCB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5CFDF-C14A-44A2-81C1-E6AA698B44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F0FBB1-83C7-4649-ABC3-B4D0CFF9CC4D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ABDC0-B3AC-4782-AFC4-C1624A5A47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1893F-874E-4284-BD0A-EC057D88F6C4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3FA0B-F6C9-4EFA-BDA4-E2C5FBDCD7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544F2-1C1E-4F71-95B5-B933E96EFFD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1D71-9800-4B62-B5B4-EDBD32AFB4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ADD2D5-8587-4501-B0B7-6B9C4C96729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3A156-FD43-43CE-9073-DB71412F02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2EE14-17A1-4A0C-9439-07AFD042DD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06838-0919-4FC0-A572-4C9682D5E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AF2B6-B077-4678-9882-60EF9F6FC09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86A1A-085C-49F1-A609-D92884D36E0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E5EBA4-6C8D-4B93-8A5C-3CDD5C2F8A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A632E-98F3-4504-8D96-6456994418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E4147-24FF-4E66-AB75-A9EE0ABE4F55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9AB57-DD08-46BA-9CFD-804FD920F9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2EE14-17A1-4A0C-9439-07AFD042DDFE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06838-0919-4FC0-A572-4C9682D5E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B5F9E1-E9AD-4B02-B5D0-A98FE9B8B921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E4ED6-18A3-457A-9C29-CB2ECB34096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E45740-A854-4A39-8AD5-2DC470370A0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995A6-F141-4BD3-867E-0BE4CDB988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3A64C8-11D4-4932-81D1-655EAD071303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7B1CA-9955-4BE6-AA77-EC44CA8AD7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3FF4A4-281F-4789-BAA2-1168A01FEBCB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5CFDF-C14A-44A2-81C1-E6AA698B440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F0FBB1-83C7-4649-ABC3-B4D0CFF9CC4D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ABDC0-B3AC-4782-AFC4-C1624A5A47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1893F-874E-4284-BD0A-EC057D88F6C4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3FA0B-F6C9-4EFA-BDA4-E2C5FBDCD7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104D8F8-73CA-4561-8685-CC755D0E4EC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6FCE330-CE9F-4A15-8DEE-19871D38B2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104D8F8-73CA-4561-8685-CC755D0E4EC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6FCE330-CE9F-4A15-8DEE-19871D38B2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58" r:id="rId2"/>
    <p:sldLayoutId id="2147484159" r:id="rId3"/>
    <p:sldLayoutId id="2147484160" r:id="rId4"/>
    <p:sldLayoutId id="2147484161" r:id="rId5"/>
    <p:sldLayoutId id="2147484162" r:id="rId6"/>
    <p:sldLayoutId id="2147484163" r:id="rId7"/>
    <p:sldLayoutId id="2147484164" r:id="rId8"/>
    <p:sldLayoutId id="2147484165" r:id="rId9"/>
    <p:sldLayoutId id="2147484166" r:id="rId10"/>
    <p:sldLayoutId id="2147484167" r:id="rId11"/>
    <p:sldLayoutId id="2147484168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104D8F8-73CA-4561-8685-CC755D0E4EC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6FCE330-CE9F-4A15-8DEE-19871D38B2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104D8F8-73CA-4561-8685-CC755D0E4EC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6FCE330-CE9F-4A15-8DEE-19871D38B2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  <p:sldLayoutId id="2147483934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104D8F8-73CA-4561-8685-CC755D0E4EC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6FCE330-CE9F-4A15-8DEE-19871D38B2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104D8F8-73CA-4561-8685-CC755D0E4EC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6FCE330-CE9F-4A15-8DEE-19871D38B2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104D8F8-73CA-4561-8685-CC755D0E4EC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6FCE330-CE9F-4A15-8DEE-19871D38B2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  <p:sldLayoutId id="214748398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104D8F8-73CA-4561-8685-CC755D0E4EC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6FCE330-CE9F-4A15-8DEE-19871D38B2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104D8F8-73CA-4561-8685-CC755D0E4EC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6FCE330-CE9F-4A15-8DEE-19871D38B2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  <p:sldLayoutId id="2147484126" r:id="rId9"/>
    <p:sldLayoutId id="2147484127" r:id="rId10"/>
    <p:sldLayoutId id="2147484128" r:id="rId11"/>
    <p:sldLayoutId id="214748412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104D8F8-73CA-4561-8685-CC755D0E4ECF}" type="datetime1">
              <a:rPr lang="ru-RU" smtClean="0"/>
              <a:pPr/>
              <a:t>08.04.2016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6FCE330-CE9F-4A15-8DEE-19871D38B2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5" r:id="rId2"/>
    <p:sldLayoutId id="2147484146" r:id="rId3"/>
    <p:sldLayoutId id="2147484147" r:id="rId4"/>
    <p:sldLayoutId id="2147484148" r:id="rId5"/>
    <p:sldLayoutId id="2147484149" r:id="rId6"/>
    <p:sldLayoutId id="2147484150" r:id="rId7"/>
    <p:sldLayoutId id="2147484151" r:id="rId8"/>
    <p:sldLayoutId id="2147484152" r:id="rId9"/>
    <p:sldLayoutId id="2147484153" r:id="rId10"/>
    <p:sldLayoutId id="2147484154" r:id="rId11"/>
    <p:sldLayoutId id="214748415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5" Type="http://schemas.openxmlformats.org/officeDocument/2006/relationships/chart" Target="../charts/chart4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Layout" Target="../slideLayouts/slideLayout48.xml"/><Relationship Id="rId7" Type="http://schemas.openxmlformats.org/officeDocument/2006/relationships/image" Target="../media/image25.png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2.xml"/><Relationship Id="rId6" Type="http://schemas.openxmlformats.org/officeDocument/2006/relationships/oleObject" Target="../embeddings/_____Microsoft_Office_Excel_97-20031.xls"/><Relationship Id="rId5" Type="http://schemas.openxmlformats.org/officeDocument/2006/relationships/image" Target="../media/image2.jpeg"/><Relationship Id="rId10" Type="http://schemas.openxmlformats.org/officeDocument/2006/relationships/image" Target="../media/image28.jpe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2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6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2.jpeg"/><Relationship Id="rId9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9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Microsoft_Office_Excel_97-20032.xls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98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3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3.xml"/><Relationship Id="rId4" Type="http://schemas.openxmlformats.org/officeDocument/2006/relationships/chart" Target="../charts/char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3.xml"/><Relationship Id="rId4" Type="http://schemas.openxmlformats.org/officeDocument/2006/relationships/chart" Target="../charts/char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3.xml"/><Relationship Id="rId4" Type="http://schemas.openxmlformats.org/officeDocument/2006/relationships/chart" Target="../charts/char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3.xml"/><Relationship Id="rId4" Type="http://schemas.openxmlformats.org/officeDocument/2006/relationships/chart" Target="../charts/char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3.xml"/><Relationship Id="rId4" Type="http://schemas.openxmlformats.org/officeDocument/2006/relationships/chart" Target="../charts/char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3.xml"/><Relationship Id="rId4" Type="http://schemas.openxmlformats.org/officeDocument/2006/relationships/chart" Target="../charts/char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3.xml"/><Relationship Id="rId4" Type="http://schemas.openxmlformats.org/officeDocument/2006/relationships/chart" Target="../charts/char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3.xml"/><Relationship Id="rId4" Type="http://schemas.openxmlformats.org/officeDocument/2006/relationships/chart" Target="../charts/char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14.xml"/><Relationship Id="rId1" Type="http://schemas.openxmlformats.org/officeDocument/2006/relationships/themeOverride" Target="../theme/themeOverr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7B1CA-9955-4BE6-AA77-EC44CA8AD78B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8625199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229600" cy="928694"/>
          </a:xfrm>
        </p:spPr>
        <p:txBody>
          <a:bodyPr/>
          <a:lstStyle/>
          <a:p>
            <a:r>
              <a:rPr lang="ru-RU" sz="26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Исполнение бюджета муниципального образования город Торжок за 2015 год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285728"/>
            <a:ext cx="6357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  <a:t>БЮДЖЕТ ДЛЯ ГРАЖДАН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blipFill dpi="0" rotWithShape="1">
            <a:blip r:embed="rId2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                 </a:t>
            </a: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Структура налоговых и неналоговых доходов бюджета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              муниципального образования город Торжок 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в 2015 году (тыс. руб.)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3000365" y="1142984"/>
          <a:ext cx="6143636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Стрелка вправо 5"/>
          <p:cNvSpPr/>
          <p:nvPr/>
        </p:nvSpPr>
        <p:spPr>
          <a:xfrm>
            <a:off x="214283" y="1285860"/>
            <a:ext cx="2714644" cy="2105025"/>
          </a:xfrm>
          <a:prstGeom prst="rightArrow">
            <a:avLst/>
          </a:prstGeom>
          <a:solidFill>
            <a:schemeClr val="accent1">
              <a:lumMod val="40000"/>
              <a:lumOff val="60000"/>
              <a:alpha val="55000"/>
            </a:schemeClr>
          </a:solidFill>
          <a:ln>
            <a:noFill/>
          </a:ln>
          <a:effectLst>
            <a:outerShdw blurRad="203200" dist="152400" dir="1980000" algn="tl" rotWithShape="0">
              <a:prstClr val="black">
                <a:alpha val="32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1857364"/>
            <a:ext cx="2638425" cy="942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Всего 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326 324,2 </a:t>
            </a: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руб.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Picture 6" descr="C:\Documents and Settings\Savina\Рабочий стол\Яна Савина\Савина (работа)\СЛАЙДЫ 2013\Бюджет для граждан 2016\картинки\image1267911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3071801" cy="265747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714884"/>
            <a:ext cx="550069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285984" y="4357694"/>
            <a:ext cx="257173" cy="257174"/>
          </a:xfrm>
          <a:prstGeom prst="rect">
            <a:avLst/>
          </a:prstGeom>
          <a:solidFill>
            <a:srgbClr val="D8303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14613" y="4286256"/>
            <a:ext cx="571504" cy="3000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4357694"/>
            <a:ext cx="257173" cy="257174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285853" y="4286256"/>
            <a:ext cx="571504" cy="3000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71934" y="1357298"/>
            <a:ext cx="1143008" cy="4000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тыс. руб.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929190" y="1357298"/>
            <a:ext cx="4071935" cy="3429024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2000"/>
            </a:schemeClr>
          </a:solidFill>
          <a:ln>
            <a:noFill/>
          </a:ln>
          <a:effectLst>
            <a:outerShdw blurRad="292100" dist="1397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Неисполнение плановых показателей в 2015 году обусловлено снижением финансовой стабильности предприятий, наличием просроченной задолженности предприятий по заработной плате и увеличением сумм, предъявляемого к возмещению и уплаченного в бюджет НДФЛ в связи с использованием физическими лицами права на получение имущественных и социальных вычетов</a:t>
            </a:r>
          </a:p>
          <a:p>
            <a:pPr algn="ctr"/>
            <a:endParaRPr lang="ru-RU" sz="1600" dirty="0" smtClean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2" descr="Голубая тисненая бумага"/>
          <p:cNvSpPr txBox="1">
            <a:spLocks/>
          </p:cNvSpPr>
          <p:nvPr/>
        </p:nvSpPr>
        <p:spPr>
          <a:xfrm>
            <a:off x="0" y="0"/>
            <a:ext cx="9144000" cy="1196975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>
            <a:normAutofit fontScale="97500"/>
          </a:bodyPr>
          <a:lstStyle/>
          <a:p>
            <a:pPr algn="ctr"/>
            <a:endParaRPr lang="ru-RU" sz="1000" dirty="0" smtClean="0">
              <a:solidFill>
                <a:srgbClr val="FF7C8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ctr"/>
            <a:r>
              <a:rPr lang="ru-RU" sz="33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  <a:ea typeface="+mj-ea"/>
                <a:cs typeface="+mj-cs"/>
              </a:rPr>
              <a:t>Налог на доходы физических лиц</a:t>
            </a:r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0" y="1214422"/>
          <a:ext cx="5000628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Скругленный прямоугольник 21"/>
          <p:cNvSpPr/>
          <p:nvPr/>
        </p:nvSpPr>
        <p:spPr>
          <a:xfrm>
            <a:off x="142844" y="4786322"/>
            <a:ext cx="3143272" cy="178595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С 2014 года в связи с изменением бюджетного законодательства снижены нормативы зачисления НДФЛ в местные бюджеты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  <a:blipFill dpi="0" rotWithShape="1">
            <a:blip r:embed="rId2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0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                 Структура и динамика безвозмездных поступлений в бюджет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br>
              <a:rPr lang="ru-RU" sz="20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0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               муниципального образования город Торжок от других </a:t>
            </a:r>
            <a:br>
              <a:rPr lang="ru-RU" sz="20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0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                   бюджетов бюджетной системы РФ в 2010-2015 годах (млн. руб.)</a:t>
            </a: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0" y="153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57158" y="1142984"/>
          <a:ext cx="8358246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4357694"/>
          <a:ext cx="8643999" cy="502920"/>
        </p:xfrm>
        <a:graphic>
          <a:graphicData uri="http://schemas.openxmlformats.org/drawingml/2006/table">
            <a:tbl>
              <a:tblPr/>
              <a:tblGrid>
                <a:gridCol w="3000396"/>
                <a:gridCol w="928694"/>
                <a:gridCol w="928694"/>
                <a:gridCol w="928694"/>
                <a:gridCol w="1000132"/>
                <a:gridCol w="928694"/>
                <a:gridCol w="928695"/>
              </a:tblGrid>
              <a:tr h="2143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 из других бюджетов бюджетной системы</a:t>
                      </a:r>
                    </a:p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(млн. руб.)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2010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2011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2012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2013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2014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125,9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263,1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291,4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381,7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328,2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378,9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285720" y="4929198"/>
            <a:ext cx="8715436" cy="178592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2000"/>
            </a:schemeClr>
          </a:solidFill>
          <a:ln>
            <a:noFill/>
          </a:ln>
          <a:effectLst>
            <a:outerShdw blurRad="292100" dist="1397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Динамика поступления безвозмездных поступлений от других бюджетов бюджетной системы свидетельствует о значительном привлечении из других бюджетов бюджетной системы денежных средств в период с 2011 по 2015 годы. </a:t>
            </a:r>
          </a:p>
          <a:p>
            <a:pPr algn="ctr"/>
            <a:r>
              <a:rPr lang="ru-RU" sz="14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Причем привлеченные в эти годы субсидии имеют капитальный характер, т.е. привлечены на ремонт и строительство дорог общего пользования, ремонт дворовых территорий многоквартирных домов, строительство детского сада, на мероприятия по переселению граждан из аварийного жилищного фонда, ремонт многофункционального центра и т.п. Данные средства выделяются муниципальному образованию на конкурсной основе на условиях софинансирования.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9024" y="1285860"/>
            <a:ext cx="8784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6463">
              <a:spcBef>
                <a:spcPts val="1200"/>
              </a:spcBef>
              <a:spcAft>
                <a:spcPts val="1200"/>
              </a:spcAft>
            </a:pPr>
            <a:r>
              <a:rPr lang="ru-RU" sz="66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  <a:ea typeface="+mj-ea"/>
                <a:cs typeface="+mj-cs"/>
              </a:rPr>
              <a:t>Расходы бюджета</a:t>
            </a:r>
          </a:p>
        </p:txBody>
      </p:sp>
      <p:pic>
        <p:nvPicPr>
          <p:cNvPr id="10" name="Рисунок 9" descr="1447342173_797387_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3286124"/>
            <a:ext cx="3786214" cy="2704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blipFill dpi="0" rotWithShape="1">
            <a:blip r:embed="rId5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Структура расходов бюджета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              муниципального образования город Торжок за  2015 год </a:t>
            </a:r>
          </a:p>
        </p:txBody>
      </p:sp>
      <p:graphicFrame>
        <p:nvGraphicFramePr>
          <p:cNvPr id="23556" name="Диаграмма 8"/>
          <p:cNvGraphicFramePr>
            <a:graphicFrameLocks/>
          </p:cNvGraphicFramePr>
          <p:nvPr/>
        </p:nvGraphicFramePr>
        <p:xfrm>
          <a:off x="3000375" y="1143000"/>
          <a:ext cx="5534025" cy="4246563"/>
        </p:xfrm>
        <a:graphic>
          <a:graphicData uri="http://schemas.openxmlformats.org/presentationml/2006/ole">
            <p:oleObj spid="_x0000_s63490" name="Worksheet" r:id="rId6" imgW="3905312" imgH="2990790" progId="Excel.Sheet.8">
              <p:embed/>
            </p:oleObj>
          </a:graphicData>
        </a:graphic>
      </p:graphicFrame>
      <p:pic>
        <p:nvPicPr>
          <p:cNvPr id="5" name="Picture 12" descr="http://ictportalkz.ucoz.net/ICT-Misc-49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285860"/>
            <a:ext cx="1285852" cy="897439"/>
          </a:xfrm>
          <a:prstGeom prst="rect">
            <a:avLst/>
          </a:prstGeom>
          <a:noFill/>
        </p:spPr>
      </p:pic>
      <p:pic>
        <p:nvPicPr>
          <p:cNvPr id="6" name="Picture 13" descr="C:\Users\Masloboytshikova\Pictures\культура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214686"/>
            <a:ext cx="725151" cy="967869"/>
          </a:xfrm>
          <a:prstGeom prst="rect">
            <a:avLst/>
          </a:prstGeom>
          <a:noFill/>
        </p:spPr>
      </p:pic>
      <p:pic>
        <p:nvPicPr>
          <p:cNvPr id="7" name="Picture 9" descr="C:\Users\Masloboytshikova\Pictures\060e45f8537de80d6bf6b754ee36a58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286388"/>
            <a:ext cx="857224" cy="1000132"/>
          </a:xfrm>
          <a:prstGeom prst="rect">
            <a:avLst/>
          </a:prstGeom>
          <a:noFill/>
        </p:spPr>
      </p:pic>
      <p:pic>
        <p:nvPicPr>
          <p:cNvPr id="8" name="Picture 10" descr="C:\Users\Masloboytshikova\Pictures\соцполитик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5786454"/>
            <a:ext cx="785786" cy="92869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364088" y="6021288"/>
            <a:ext cx="4071966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2016EA"/>
                </a:solidFill>
                <a:latin typeface="Times New Roman" pitchFamily="18" charset="0"/>
                <a:cs typeface="Times New Roman" pitchFamily="18" charset="0"/>
              </a:rPr>
              <a:t>Социальная политика – 4%</a:t>
            </a:r>
          </a:p>
          <a:p>
            <a:r>
              <a:rPr lang="ru-RU" dirty="0" smtClean="0">
                <a:solidFill>
                  <a:srgbClr val="2016EA"/>
                </a:solidFill>
                <a:latin typeface="Times New Roman" pitchFamily="18" charset="0"/>
                <a:cs typeface="Times New Roman" pitchFamily="18" charset="0"/>
              </a:rPr>
              <a:t>31303,5 тыс. руб. </a:t>
            </a:r>
            <a:endParaRPr lang="ru-RU" dirty="0">
              <a:solidFill>
                <a:srgbClr val="201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5661248"/>
            <a:ext cx="4071966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2016EA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 – 2%</a:t>
            </a:r>
          </a:p>
          <a:p>
            <a:r>
              <a:rPr lang="ru-RU" dirty="0" smtClean="0">
                <a:solidFill>
                  <a:srgbClr val="2016EA"/>
                </a:solidFill>
                <a:latin typeface="Times New Roman" pitchFamily="18" charset="0"/>
                <a:cs typeface="Times New Roman" pitchFamily="18" charset="0"/>
              </a:rPr>
              <a:t>13045,1 тыс. руб. </a:t>
            </a:r>
            <a:endParaRPr lang="ru-RU" dirty="0">
              <a:solidFill>
                <a:srgbClr val="201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1214422"/>
            <a:ext cx="4071966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2016EA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b="1" dirty="0" smtClean="0">
                <a:solidFill>
                  <a:srgbClr val="2016EA"/>
                </a:solidFill>
              </a:rPr>
              <a:t> – 66%</a:t>
            </a:r>
          </a:p>
          <a:p>
            <a:r>
              <a:rPr lang="ru-RU" dirty="0" smtClean="0">
                <a:solidFill>
                  <a:srgbClr val="2016EA"/>
                </a:solidFill>
                <a:latin typeface="Times New Roman" pitchFamily="18" charset="0"/>
                <a:cs typeface="Times New Roman" pitchFamily="18" charset="0"/>
              </a:rPr>
              <a:t>465235,4 тыс. руб. </a:t>
            </a:r>
            <a:endParaRPr lang="ru-RU" dirty="0">
              <a:solidFill>
                <a:srgbClr val="201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224" y="3643314"/>
            <a:ext cx="4071966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2016EA"/>
                </a:solidFill>
                <a:latin typeface="Times New Roman" pitchFamily="18" charset="0"/>
                <a:cs typeface="Times New Roman" pitchFamily="18" charset="0"/>
              </a:rPr>
              <a:t>Культура – 5%</a:t>
            </a:r>
          </a:p>
          <a:p>
            <a:r>
              <a:rPr lang="ru-RU" dirty="0" smtClean="0">
                <a:solidFill>
                  <a:srgbClr val="2016EA"/>
                </a:solidFill>
                <a:latin typeface="Times New Roman" pitchFamily="18" charset="0"/>
                <a:cs typeface="Times New Roman" pitchFamily="18" charset="0"/>
              </a:rPr>
              <a:t>32538,2 тыс. руб. </a:t>
            </a:r>
            <a:endParaRPr lang="ru-RU" dirty="0">
              <a:solidFill>
                <a:srgbClr val="201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1643042" y="1928802"/>
            <a:ext cx="1428760" cy="7858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214414" y="3429000"/>
            <a:ext cx="157163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1428728" y="4572008"/>
            <a:ext cx="1928826" cy="7858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 flipH="1" flipV="1">
            <a:off x="4857752" y="5214950"/>
            <a:ext cx="714380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28604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Образование</a:t>
            </a: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 rot="10800000" flipV="1">
            <a:off x="214282" y="571480"/>
            <a:ext cx="8715436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2016EA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Всего расходов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465235,4 тыс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285852" y="1357298"/>
            <a:ext cx="1785950" cy="71438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Дошкольное образование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285852" y="2571744"/>
            <a:ext cx="1857388" cy="71438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Общее образование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214414" y="4071942"/>
            <a:ext cx="2143140" cy="107157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Молодежная политика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 оздоровление детей</a:t>
            </a:r>
          </a:p>
        </p:txBody>
      </p:sp>
      <p:sp>
        <p:nvSpPr>
          <p:cNvPr id="62" name="Нашивка 61"/>
          <p:cNvSpPr/>
          <p:nvPr/>
        </p:nvSpPr>
        <p:spPr>
          <a:xfrm>
            <a:off x="0" y="1500174"/>
            <a:ext cx="1285884" cy="357190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36,3%</a:t>
            </a: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4929190" y="4000504"/>
            <a:ext cx="4071966" cy="150019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Ø"/>
            </a:pPr>
            <a:endParaRPr lang="ru-RU" sz="1400" dirty="0" smtClean="0"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endParaRPr lang="ru-RU" sz="1400" dirty="0" smtClean="0"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endParaRPr lang="ru-RU" sz="1400" dirty="0" smtClean="0"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предоставление услуг в сфере социальной помощи молодежи;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мероприятия в области молодежной политики;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организация отдыха детей в каникулярное время</a:t>
            </a:r>
          </a:p>
          <a:p>
            <a:pPr>
              <a:buFont typeface="Wingdings" pitchFamily="2" charset="2"/>
              <a:buChar char="Ø"/>
            </a:pPr>
            <a:endParaRPr lang="ru-RU" sz="1400" dirty="0" smtClean="0"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endParaRPr lang="ru-RU" sz="1400" dirty="0" smtClean="0"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endParaRPr lang="ru-RU" sz="1400" dirty="0">
              <a:cs typeface="Times New Roman" pitchFamily="18" charset="0"/>
            </a:endParaRP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1357290" y="5643578"/>
            <a:ext cx="1928826" cy="107157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Другие вопросы   в области образования</a:t>
            </a:r>
          </a:p>
        </p:txBody>
      </p:sp>
      <p:pic>
        <p:nvPicPr>
          <p:cNvPr id="91" name="Picture 2" descr="D:\Слайды по исполнению за 2014 год\cdfa54053805c4a7f07a2686eb2f2fc9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8811" y="0"/>
            <a:ext cx="1365189" cy="1000108"/>
          </a:xfrm>
          <a:prstGeom prst="rect">
            <a:avLst/>
          </a:prstGeom>
          <a:noFill/>
        </p:spPr>
      </p:pic>
      <p:pic>
        <p:nvPicPr>
          <p:cNvPr id="92" name="Рисунок 91" descr="139601552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366324" cy="1025250"/>
          </a:xfrm>
          <a:prstGeom prst="rect">
            <a:avLst/>
          </a:prstGeom>
        </p:spPr>
      </p:pic>
      <p:sp>
        <p:nvSpPr>
          <p:cNvPr id="105" name="Скругленный прямоугольник 104"/>
          <p:cNvSpPr/>
          <p:nvPr/>
        </p:nvSpPr>
        <p:spPr>
          <a:xfrm>
            <a:off x="4857752" y="1285860"/>
            <a:ext cx="4143404" cy="7143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Ø"/>
            </a:pPr>
            <a:endParaRPr lang="ru-RU" sz="1400" dirty="0" smtClean="0"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endParaRPr lang="ru-RU" sz="1400" dirty="0" smtClean="0"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endParaRPr lang="ru-RU" sz="1400" dirty="0" smtClean="0"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муниципальные бюджетные дошкольные образовательные учреждения</a:t>
            </a:r>
          </a:p>
          <a:p>
            <a:pPr lvl="0">
              <a:buFont typeface="Wingdings" pitchFamily="2" charset="2"/>
              <a:buChar char="Ø"/>
            </a:pPr>
            <a:endParaRPr lang="ru-RU" sz="1400" dirty="0" smtClean="0"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400" dirty="0" smtClean="0"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endParaRPr lang="ru-RU" sz="1400" dirty="0" smtClean="0"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endParaRPr lang="ru-RU" sz="1400" dirty="0">
              <a:cs typeface="Times New Roman" pitchFamily="18" charset="0"/>
            </a:endParaRPr>
          </a:p>
        </p:txBody>
      </p:sp>
      <p:sp>
        <p:nvSpPr>
          <p:cNvPr id="38" name="Нашивка 37"/>
          <p:cNvSpPr/>
          <p:nvPr/>
        </p:nvSpPr>
        <p:spPr>
          <a:xfrm>
            <a:off x="0" y="2786058"/>
            <a:ext cx="1285852" cy="357190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58,2%</a:t>
            </a:r>
          </a:p>
        </p:txBody>
      </p:sp>
      <p:sp>
        <p:nvSpPr>
          <p:cNvPr id="43" name="Нашивка 42"/>
          <p:cNvSpPr/>
          <p:nvPr/>
        </p:nvSpPr>
        <p:spPr>
          <a:xfrm>
            <a:off x="0" y="4429132"/>
            <a:ext cx="1214414" cy="357190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2,0%</a:t>
            </a:r>
          </a:p>
        </p:txBody>
      </p:sp>
      <p:sp>
        <p:nvSpPr>
          <p:cNvPr id="44" name="Нашивка 43"/>
          <p:cNvSpPr/>
          <p:nvPr/>
        </p:nvSpPr>
        <p:spPr>
          <a:xfrm>
            <a:off x="0" y="5929330"/>
            <a:ext cx="1285852" cy="357190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3,5%</a:t>
            </a:r>
          </a:p>
        </p:txBody>
      </p:sp>
      <p:sp>
        <p:nvSpPr>
          <p:cNvPr id="45" name="Нашивка 44"/>
          <p:cNvSpPr/>
          <p:nvPr/>
        </p:nvSpPr>
        <p:spPr>
          <a:xfrm>
            <a:off x="3143240" y="1500174"/>
            <a:ext cx="1643074" cy="357190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168953,2 т.р.</a:t>
            </a:r>
            <a:endParaRPr lang="ru-RU" sz="15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Нашивка 45"/>
          <p:cNvSpPr/>
          <p:nvPr/>
        </p:nvSpPr>
        <p:spPr>
          <a:xfrm>
            <a:off x="3214678" y="2786058"/>
            <a:ext cx="1643074" cy="357190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270872,0 т.р.</a:t>
            </a:r>
          </a:p>
        </p:txBody>
      </p:sp>
      <p:sp>
        <p:nvSpPr>
          <p:cNvPr id="47" name="Нашивка 46"/>
          <p:cNvSpPr/>
          <p:nvPr/>
        </p:nvSpPr>
        <p:spPr>
          <a:xfrm>
            <a:off x="3357554" y="4429132"/>
            <a:ext cx="1500198" cy="357190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9422,9 т.р.</a:t>
            </a:r>
          </a:p>
        </p:txBody>
      </p:sp>
      <p:sp>
        <p:nvSpPr>
          <p:cNvPr id="48" name="Нашивка 47"/>
          <p:cNvSpPr/>
          <p:nvPr/>
        </p:nvSpPr>
        <p:spPr>
          <a:xfrm>
            <a:off x="3286116" y="5929330"/>
            <a:ext cx="1571636" cy="357190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5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15987,3 т.р.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929190" y="2214554"/>
            <a:ext cx="4071966" cy="15716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муниципальные бюджетные общеобразовательные учреждения;</a:t>
            </a:r>
          </a:p>
          <a:p>
            <a:pPr lvl="0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муниципальные бюджетные  учреждения дополнительного образования детей;</a:t>
            </a:r>
          </a:p>
          <a:p>
            <a:pPr lvl="0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организация обеспечения учащихся начальных классов горячим питанием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29190" y="5715016"/>
            <a:ext cx="4071966" cy="10001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финансовое обеспечение деятельности Управления образования, МКУ «Централизованная бухгалтерия»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894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Культура</a:t>
            </a: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 rot="10800000" flipV="1">
            <a:off x="0" y="857232"/>
            <a:ext cx="8929718" cy="64294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2016EA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Всего расходов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32538,2 тыс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grpSp>
        <p:nvGrpSpPr>
          <p:cNvPr id="2" name="Группа 10"/>
          <p:cNvGrpSpPr/>
          <p:nvPr/>
        </p:nvGrpSpPr>
        <p:grpSpPr>
          <a:xfrm rot="16200000">
            <a:off x="5664197" y="2051051"/>
            <a:ext cx="596326" cy="1209084"/>
            <a:chOff x="0" y="1499294"/>
            <a:chExt cx="596326" cy="851894"/>
          </a:xfrm>
        </p:grpSpPr>
        <p:sp>
          <p:nvSpPr>
            <p:cNvPr id="19" name="Нашивка 18"/>
            <p:cNvSpPr/>
            <p:nvPr/>
          </p:nvSpPr>
          <p:spPr>
            <a:xfrm rot="5400000">
              <a:off x="-127784" y="1627078"/>
              <a:ext cx="851894" cy="596326"/>
            </a:xfrm>
            <a:prstGeom prst="chevron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</p:sp>
        <p:sp>
          <p:nvSpPr>
            <p:cNvPr id="20" name="Нашивка 4"/>
            <p:cNvSpPr/>
            <p:nvPr/>
          </p:nvSpPr>
          <p:spPr>
            <a:xfrm>
              <a:off x="0" y="1797457"/>
              <a:ext cx="596326" cy="2555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 kern="1200" dirty="0"/>
            </a:p>
          </p:txBody>
        </p:sp>
      </p:grpSp>
      <p:sp>
        <p:nvSpPr>
          <p:cNvPr id="21" name="Скругленный прямоугольник 20"/>
          <p:cNvSpPr/>
          <p:nvPr/>
        </p:nvSpPr>
        <p:spPr>
          <a:xfrm>
            <a:off x="6858016" y="2143116"/>
            <a:ext cx="1928826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23450,8 тыс.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00034" y="1714488"/>
            <a:ext cx="4572032" cy="192882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Учреждения, представляющие муниципальные услуги в сфере культуры:</a:t>
            </a:r>
          </a:p>
          <a:p>
            <a:pPr lvl="0"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МБУ «Городской Дом культуры»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МКУК г. Торжка "Централизованная библиотечная система"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3929066"/>
            <a:ext cx="4643470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Организация и проведение городских культурно-массовых  праздничных мероприятий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10"/>
          <p:cNvGrpSpPr/>
          <p:nvPr/>
        </p:nvGrpSpPr>
        <p:grpSpPr>
          <a:xfrm rot="16200000">
            <a:off x="5664197" y="3694125"/>
            <a:ext cx="596326" cy="1209084"/>
            <a:chOff x="0" y="1499294"/>
            <a:chExt cx="596326" cy="851894"/>
          </a:xfrm>
        </p:grpSpPr>
        <p:sp>
          <p:nvSpPr>
            <p:cNvPr id="25" name="Нашивка 24"/>
            <p:cNvSpPr/>
            <p:nvPr/>
          </p:nvSpPr>
          <p:spPr>
            <a:xfrm rot="5400000">
              <a:off x="-127784" y="1627078"/>
              <a:ext cx="851894" cy="596326"/>
            </a:xfrm>
            <a:prstGeom prst="chevron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</p:sp>
        <p:sp>
          <p:nvSpPr>
            <p:cNvPr id="26" name="Нашивка 4"/>
            <p:cNvSpPr/>
            <p:nvPr/>
          </p:nvSpPr>
          <p:spPr>
            <a:xfrm>
              <a:off x="0" y="1797457"/>
              <a:ext cx="596326" cy="2555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 kern="1200" dirty="0"/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6929454" y="3786190"/>
            <a:ext cx="1928826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3297,4 тыс.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71472" y="5214950"/>
            <a:ext cx="4643470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Создание памятника Преподобному Ефрему Новоторжскому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10"/>
          <p:cNvGrpSpPr/>
          <p:nvPr/>
        </p:nvGrpSpPr>
        <p:grpSpPr>
          <a:xfrm rot="16200000">
            <a:off x="5664197" y="4980009"/>
            <a:ext cx="596326" cy="1209084"/>
            <a:chOff x="0" y="1499294"/>
            <a:chExt cx="596326" cy="851894"/>
          </a:xfrm>
        </p:grpSpPr>
        <p:sp>
          <p:nvSpPr>
            <p:cNvPr id="30" name="Нашивка 29"/>
            <p:cNvSpPr/>
            <p:nvPr/>
          </p:nvSpPr>
          <p:spPr>
            <a:xfrm rot="5400000">
              <a:off x="-127784" y="1627078"/>
              <a:ext cx="851894" cy="596326"/>
            </a:xfrm>
            <a:prstGeom prst="chevron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</p:sp>
        <p:sp>
          <p:nvSpPr>
            <p:cNvPr id="31" name="Нашивка 4"/>
            <p:cNvSpPr/>
            <p:nvPr/>
          </p:nvSpPr>
          <p:spPr>
            <a:xfrm>
              <a:off x="0" y="1797457"/>
              <a:ext cx="596326" cy="2555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 kern="1200" dirty="0"/>
            </a:p>
          </p:txBody>
        </p:sp>
      </p:grpSp>
      <p:sp>
        <p:nvSpPr>
          <p:cNvPr id="32" name="Скругленный прямоугольник 31"/>
          <p:cNvSpPr/>
          <p:nvPr/>
        </p:nvSpPr>
        <p:spPr>
          <a:xfrm>
            <a:off x="6858016" y="5143512"/>
            <a:ext cx="1928826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5790,0 тыс.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4" descr="O:\Бюджетные слушания по проекту 2015-2017\Картинки\Новая папка\книг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0"/>
            <a:ext cx="1119088" cy="1119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5" descr="O:\Бюджетные слушания по проекту 2015-2017\Картинки\Новая папка\гитар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0"/>
            <a:ext cx="1071570" cy="107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894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Физическая культура и спорт</a:t>
            </a: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 rot="10800000" flipV="1">
            <a:off x="2000232" y="857232"/>
            <a:ext cx="5000660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2016EA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Всего расходов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13045,1 тыс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33" name="Стрелка вправо 32"/>
          <p:cNvSpPr/>
          <p:nvPr/>
        </p:nvSpPr>
        <p:spPr>
          <a:xfrm rot="5400000">
            <a:off x="4036214" y="1250143"/>
            <a:ext cx="857257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42"/>
          <p:cNvGrpSpPr/>
          <p:nvPr/>
        </p:nvGrpSpPr>
        <p:grpSpPr>
          <a:xfrm>
            <a:off x="5929322" y="5286388"/>
            <a:ext cx="2694337" cy="1146423"/>
            <a:chOff x="463793" y="-638938"/>
            <a:chExt cx="2694337" cy="1146423"/>
          </a:xfrm>
          <a:solidFill>
            <a:srgbClr val="FF7C80"/>
          </a:solidFill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463793" y="-638938"/>
              <a:ext cx="2694337" cy="114642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Скругленный прямоугольник 4"/>
            <p:cNvSpPr/>
            <p:nvPr/>
          </p:nvSpPr>
          <p:spPr>
            <a:xfrm>
              <a:off x="463793" y="-601078"/>
              <a:ext cx="2627181" cy="10792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проведения спортивно-массовых мероприятий и соревнований  - 1252,3 т.р.</a:t>
              </a:r>
              <a:endParaRPr lang="ru-RU" sz="16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9" name="Овал 48"/>
          <p:cNvSpPr/>
          <p:nvPr/>
        </p:nvSpPr>
        <p:spPr>
          <a:xfrm>
            <a:off x="285720" y="1714488"/>
            <a:ext cx="1714512" cy="1214446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50000"/>
              <a:alpha val="90000"/>
              <a:hueOff val="-45237"/>
              <a:satOff val="-1320"/>
              <a:lumOff val="4840"/>
              <a:alphaOff val="-2000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0" name="Овал 49"/>
          <p:cNvSpPr/>
          <p:nvPr/>
        </p:nvSpPr>
        <p:spPr>
          <a:xfrm>
            <a:off x="4071934" y="4286256"/>
            <a:ext cx="1571636" cy="1051372"/>
          </a:xfrm>
          <a:prstGeom prst="ellipse">
            <a:avLst/>
          </a:prstGeom>
          <a:blipFill rotWithShape="0">
            <a:blip r:embed="rId5" cstate="print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50000"/>
              <a:alpha val="90000"/>
              <a:hueOff val="-67855"/>
              <a:satOff val="-1981"/>
              <a:lumOff val="7260"/>
              <a:alphaOff val="-3000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Овал 50"/>
          <p:cNvSpPr/>
          <p:nvPr/>
        </p:nvSpPr>
        <p:spPr>
          <a:xfrm>
            <a:off x="6786578" y="1714488"/>
            <a:ext cx="1928826" cy="1198938"/>
          </a:xfrm>
          <a:prstGeom prst="ellipse">
            <a:avLst/>
          </a:prstGeom>
          <a:blipFill rotWithShape="0">
            <a:blip r:embed="rId6" cstate="print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50000"/>
              <a:alpha val="90000"/>
              <a:hueOff val="-22618"/>
              <a:satOff val="-660"/>
              <a:lumOff val="2420"/>
              <a:alphaOff val="-1000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2" name="Овал 51"/>
          <p:cNvSpPr/>
          <p:nvPr/>
        </p:nvSpPr>
        <p:spPr>
          <a:xfrm>
            <a:off x="7597097" y="4500570"/>
            <a:ext cx="1546903" cy="1000132"/>
          </a:xfrm>
          <a:prstGeom prst="ellipse">
            <a:avLst/>
          </a:prstGeom>
          <a:blipFill rotWithShape="0">
            <a:blip r:embed="rId7" cstate="print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5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53" name="Picture 2" descr="L:\J\403.Отдел_соц_сферы\ПРОЕКТ БЮДЖЕТА на 2016 год\Слайды\все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0"/>
            <a:ext cx="1199402" cy="1158785"/>
          </a:xfrm>
          <a:prstGeom prst="rect">
            <a:avLst/>
          </a:prstGeom>
          <a:noFill/>
        </p:spPr>
      </p:pic>
      <p:pic>
        <p:nvPicPr>
          <p:cNvPr id="54" name="Picture 3" descr="O:\Бюджет для граждан\Тверь\Разработочный материал\Картинки\Конькобег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00958" y="142852"/>
            <a:ext cx="1021644" cy="1021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Группа 60"/>
          <p:cNvGrpSpPr/>
          <p:nvPr/>
        </p:nvGrpSpPr>
        <p:grpSpPr>
          <a:xfrm>
            <a:off x="785786" y="5072074"/>
            <a:ext cx="3714776" cy="1143008"/>
            <a:chOff x="6058910" y="227245"/>
            <a:chExt cx="2779055" cy="1142024"/>
          </a:xfrm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6058910" y="227245"/>
              <a:ext cx="2779055" cy="1074847"/>
            </a:xfrm>
            <a:prstGeom prst="roundRect">
              <a:avLst>
                <a:gd name="adj" fmla="val 10000"/>
              </a:avLst>
            </a:prstGeom>
            <a:solidFill>
              <a:srgbClr val="CBA9C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3" name="Скругленный прямоугольник 4"/>
            <p:cNvSpPr/>
            <p:nvPr/>
          </p:nvSpPr>
          <p:spPr>
            <a:xfrm>
              <a:off x="6090391" y="258726"/>
              <a:ext cx="2716093" cy="11105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Aft>
                  <a:spcPct val="35000"/>
                </a:spcAft>
              </a:pPr>
              <a:endParaRPr lang="ru-RU" sz="18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4" name="Прямоугольник 63"/>
          <p:cNvSpPr/>
          <p:nvPr/>
        </p:nvSpPr>
        <p:spPr>
          <a:xfrm>
            <a:off x="714348" y="5143512"/>
            <a:ext cx="37862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cs typeface="Times New Roman" pitchFamily="18" charset="0"/>
              </a:rPr>
              <a:t>финансовое обеспечение деятельности  Комитета по физкультуре, спорту и молодежной политике – 2335,3 т.р.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428596" y="2786058"/>
            <a:ext cx="3500462" cy="1143008"/>
          </a:xfrm>
          <a:prstGeom prst="roundRect">
            <a:avLst/>
          </a:prstGeom>
          <a:solidFill>
            <a:srgbClr val="FFCC99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учреждения, предоставляющие  муниципальные  услуги  в сфере физкультуры и спорта – 9358,5 т.р.</a:t>
            </a: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5143504" y="2714620"/>
            <a:ext cx="3500462" cy="1143008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Строительство малобюджетного спортивного сооружения  «Школьный стадион» – 99,0 т.р.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894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Социальная политика</a:t>
            </a: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 rot="10800000" flipV="1">
            <a:off x="3571868" y="2928934"/>
            <a:ext cx="2000264" cy="64294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2016EA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Всего расходов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31303,5 тыс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857884" y="4214818"/>
            <a:ext cx="3143272" cy="714380"/>
          </a:xfrm>
          <a:prstGeom prst="roundRect">
            <a:avLst/>
          </a:prstGeom>
          <a:solidFill>
            <a:srgbClr val="FFCC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Оказание адресной материальной помощи отдельным категориям граждан – 154,8 т.р.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286512" y="2643182"/>
            <a:ext cx="2714644" cy="1071570"/>
          </a:xfrm>
          <a:prstGeom prst="roundRect">
            <a:avLst/>
          </a:prstGeom>
          <a:solidFill>
            <a:srgbClr val="00FF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Предоставление социальных выплат молодым семьям на улучшение жилищных условий – 4388,1 т.р.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500694" y="5286388"/>
            <a:ext cx="3500462" cy="10715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Содействие социально ориентированным  некоммерческим организациям в реализации ими целевых социальных проектов – 315,1 т.р.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9346" name="Picture 2" descr="http://utmagazine.ru/uploads/content/ProjectManagement_1__(Medium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0"/>
            <a:ext cx="1366623" cy="857256"/>
          </a:xfrm>
          <a:prstGeom prst="rect">
            <a:avLst/>
          </a:prstGeom>
          <a:noFill/>
        </p:spPr>
      </p:pic>
      <p:pic>
        <p:nvPicPr>
          <p:cNvPr id="569348" name="Picture 4" descr="http://kinomogilev.com/wp-admin/admin-ajax.php?action=wps-wpimage&amp;id=aHR0cDovL2Fzc2V0cy5wb2RvbWF0aWMubmV0L3RzLzIzLzMzLzI1L24tZ2xhemtvdmEvMTQwMHgxNDAwXzgyMDMyOTQuanBlZw=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928670"/>
            <a:ext cx="1428760" cy="1172322"/>
          </a:xfrm>
          <a:prstGeom prst="rect">
            <a:avLst/>
          </a:prstGeom>
          <a:noFill/>
        </p:spPr>
      </p:pic>
      <p:sp>
        <p:nvSpPr>
          <p:cNvPr id="24" name="Скругленный прямоугольник 23"/>
          <p:cNvSpPr/>
          <p:nvPr/>
        </p:nvSpPr>
        <p:spPr>
          <a:xfrm>
            <a:off x="0" y="928670"/>
            <a:ext cx="3714776" cy="1500198"/>
          </a:xfrm>
          <a:prstGeom prst="roundRect">
            <a:avLst/>
          </a:prstGeom>
          <a:solidFill>
            <a:srgbClr val="00FF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Компенсация части родительской платы за присмотр и уход за детьми, осваивающими образовательные программы дошкольного образования в организациях, осуществляющих образовательную деятельность – 7550,6 т.р.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786446" y="928670"/>
            <a:ext cx="3214710" cy="1357322"/>
          </a:xfrm>
          <a:prstGeom prst="roundRect">
            <a:avLst/>
          </a:prstGeom>
          <a:solidFill>
            <a:srgbClr val="FFCC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жилыми помещениями детей-сирот и детей, оставшихся без попечения родителей, лиц из числа детей-сирот и детей, оставшихся без попечения родителей – 17395,5 т.р.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0" y="4509120"/>
            <a:ext cx="4714908" cy="2071702"/>
          </a:xfrm>
          <a:prstGeom prst="roundRect">
            <a:avLst/>
          </a:prstGeom>
          <a:solidFill>
            <a:srgbClr val="CCEC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Исполнение публичных нормативных обязательств – 1437,8 т.р.: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пенсии за выслугу лет к трудовой пенсии по старости (инвалидности) лицам, замещавшим должности муниципальной службы муниципального образования город Торжок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меры социальной поддержки для лиц, удостоенных  звания «Почетный гражданин города Торжка»;</a:t>
            </a:r>
          </a:p>
          <a:p>
            <a:pPr lvl="0"/>
            <a:endParaRPr lang="ru-RU" dirty="0"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0" y="2857496"/>
            <a:ext cx="3143272" cy="11430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организации проезда учащихся, обучающихся по очной форме обучения в муниципальных общеобразовательных учреждениях города – 61,6 т.р.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 flipV="1">
            <a:off x="4929190" y="2357430"/>
            <a:ext cx="85725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16200000" flipH="1">
            <a:off x="4572000" y="3929066"/>
            <a:ext cx="1571636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17" idx="0"/>
          </p:cNvCxnSpPr>
          <p:nvPr/>
        </p:nvCxnSpPr>
        <p:spPr>
          <a:xfrm rot="16200000" flipV="1">
            <a:off x="3893339" y="2250273"/>
            <a:ext cx="500066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5400000">
            <a:off x="3679025" y="3679033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rot="10800000">
            <a:off x="3143240" y="3286124"/>
            <a:ext cx="42859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>
            <a:off x="5643570" y="3214686"/>
            <a:ext cx="42862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Picture 2" descr="O:\Бюджет для граждан\Тверь\Картинки\рука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0"/>
            <a:ext cx="1285883" cy="809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Заголовок 1"/>
          <p:cNvSpPr>
            <a:spLocks noGrp="1"/>
          </p:cNvSpPr>
          <p:nvPr>
            <p:ph type="title"/>
          </p:nvPr>
        </p:nvSpPr>
        <p:spPr>
          <a:xfrm>
            <a:off x="1214414" y="857232"/>
            <a:ext cx="7215238" cy="35719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1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Средняя заработная плата в  сфере образования, культуры</a:t>
            </a:r>
            <a:endParaRPr lang="ru-RU" sz="16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4000496" y="1357298"/>
            <a:ext cx="1571636" cy="409903"/>
          </a:xfrm>
          <a:prstGeom prst="rect">
            <a:avLst/>
          </a:prstGeom>
          <a:solidFill>
            <a:schemeClr val="accent1">
              <a:lumMod val="60000"/>
              <a:lumOff val="40000"/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2012 год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руб.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6000760" y="1357298"/>
            <a:ext cx="1500198" cy="409902"/>
          </a:xfrm>
          <a:prstGeom prst="rect">
            <a:avLst/>
          </a:prstGeom>
          <a:solidFill>
            <a:schemeClr val="accent1">
              <a:lumMod val="60000"/>
              <a:lumOff val="40000"/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2015 год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руб.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43042" y="1643050"/>
            <a:ext cx="2357454" cy="8503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Пед. работники общеобразовательных учреждений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56593" y="1897117"/>
            <a:ext cx="2138856" cy="404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643042" y="2571744"/>
            <a:ext cx="2214578" cy="10247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Пед. работники дошкольных образовательных учреждений</a:t>
            </a:r>
          </a:p>
          <a:p>
            <a:pPr algn="ctr"/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714480" y="3643314"/>
            <a:ext cx="2143140" cy="867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Пед. работники дополнительного образования детей </a:t>
            </a:r>
          </a:p>
          <a:p>
            <a:pPr algn="ctr"/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785918" y="4357694"/>
            <a:ext cx="2364829" cy="10247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000496" y="2071678"/>
            <a:ext cx="1466195" cy="378373"/>
          </a:xfrm>
          <a:prstGeom prst="rect">
            <a:avLst/>
          </a:prstGeom>
          <a:solidFill>
            <a:schemeClr val="accent1">
              <a:lumMod val="60000"/>
              <a:lumOff val="40000"/>
              <a:alpha val="14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19750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6000760" y="2071678"/>
            <a:ext cx="1428760" cy="385763"/>
          </a:xfrm>
          <a:prstGeom prst="rect">
            <a:avLst/>
          </a:prstGeom>
          <a:solidFill>
            <a:schemeClr val="accent1">
              <a:lumMod val="60000"/>
              <a:lumOff val="40000"/>
              <a:alpha val="14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28556</a:t>
            </a:r>
          </a:p>
        </p:txBody>
      </p:sp>
      <p:sp>
        <p:nvSpPr>
          <p:cNvPr id="70" name="Стрелка вверх 69"/>
          <p:cNvSpPr/>
          <p:nvPr/>
        </p:nvSpPr>
        <p:spPr>
          <a:xfrm>
            <a:off x="7643834" y="1857364"/>
            <a:ext cx="252248" cy="583324"/>
          </a:xfrm>
          <a:prstGeom prst="up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000496" y="2857496"/>
            <a:ext cx="1460938" cy="399391"/>
          </a:xfrm>
          <a:prstGeom prst="rect">
            <a:avLst/>
          </a:prstGeom>
          <a:solidFill>
            <a:schemeClr val="accent1">
              <a:lumMod val="60000"/>
              <a:lumOff val="40000"/>
              <a:alpha val="14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9512</a:t>
            </a:r>
          </a:p>
        </p:txBody>
      </p:sp>
      <p:sp>
        <p:nvSpPr>
          <p:cNvPr id="75" name="Стрелка вверх 74"/>
          <p:cNvSpPr/>
          <p:nvPr/>
        </p:nvSpPr>
        <p:spPr>
          <a:xfrm>
            <a:off x="7643834" y="2714620"/>
            <a:ext cx="252248" cy="583324"/>
          </a:xfrm>
          <a:prstGeom prst="up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4071934" y="3786190"/>
            <a:ext cx="1471450" cy="428628"/>
          </a:xfrm>
          <a:prstGeom prst="rect">
            <a:avLst/>
          </a:prstGeom>
          <a:solidFill>
            <a:schemeClr val="accent1">
              <a:lumMod val="60000"/>
              <a:lumOff val="40000"/>
              <a:alpha val="14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11011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4071934" y="4857760"/>
            <a:ext cx="1521867" cy="500066"/>
          </a:xfrm>
          <a:prstGeom prst="rect">
            <a:avLst/>
          </a:prstGeom>
          <a:solidFill>
            <a:schemeClr val="accent1">
              <a:lumMod val="60000"/>
              <a:lumOff val="40000"/>
              <a:alpha val="14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10374</a:t>
            </a:r>
          </a:p>
        </p:txBody>
      </p:sp>
      <p:sp>
        <p:nvSpPr>
          <p:cNvPr id="83" name="Стрелка вверх 82"/>
          <p:cNvSpPr/>
          <p:nvPr/>
        </p:nvSpPr>
        <p:spPr>
          <a:xfrm>
            <a:off x="7643834" y="4857760"/>
            <a:ext cx="252248" cy="583324"/>
          </a:xfrm>
          <a:prstGeom prst="up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4" name="Стрелка вверх 83"/>
          <p:cNvSpPr/>
          <p:nvPr/>
        </p:nvSpPr>
        <p:spPr>
          <a:xfrm>
            <a:off x="7643834" y="3643314"/>
            <a:ext cx="252248" cy="583324"/>
          </a:xfrm>
          <a:prstGeom prst="up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" name="Рисунок 29" descr="i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2571744"/>
            <a:ext cx="1370451" cy="1002769"/>
          </a:xfrm>
          <a:prstGeom prst="rect">
            <a:avLst/>
          </a:prstGeom>
        </p:spPr>
      </p:pic>
      <p:pic>
        <p:nvPicPr>
          <p:cNvPr id="31" name="Рисунок 30" descr="i (1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571612"/>
            <a:ext cx="1379317" cy="926044"/>
          </a:xfrm>
          <a:prstGeom prst="rect">
            <a:avLst/>
          </a:prstGeom>
        </p:spPr>
      </p:pic>
      <p:pic>
        <p:nvPicPr>
          <p:cNvPr id="32" name="Рисунок 31" descr="i (1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3643314"/>
            <a:ext cx="1325783" cy="883854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7911848" y="1857364"/>
            <a:ext cx="1232152" cy="45209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+144,6 %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000760" y="2857496"/>
            <a:ext cx="1357322" cy="428628"/>
          </a:xfrm>
          <a:prstGeom prst="rect">
            <a:avLst/>
          </a:prstGeom>
          <a:solidFill>
            <a:schemeClr val="accent1">
              <a:lumMod val="60000"/>
              <a:lumOff val="40000"/>
              <a:alpha val="14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21374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882760" y="2928934"/>
            <a:ext cx="1261240" cy="39939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+224,7 %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000760" y="3786190"/>
            <a:ext cx="1428760" cy="428628"/>
          </a:xfrm>
          <a:prstGeom prst="rect">
            <a:avLst/>
          </a:prstGeom>
          <a:solidFill>
            <a:schemeClr val="accent1">
              <a:lumMod val="60000"/>
              <a:lumOff val="40000"/>
              <a:alpha val="14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18976,0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00760" y="4857760"/>
            <a:ext cx="1428760" cy="457201"/>
          </a:xfrm>
          <a:prstGeom prst="rect">
            <a:avLst/>
          </a:prstGeom>
          <a:solidFill>
            <a:schemeClr val="accent1">
              <a:lumMod val="60000"/>
              <a:lumOff val="40000"/>
              <a:alpha val="14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16195,1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7786710" y="3786190"/>
            <a:ext cx="1261240" cy="39939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+172,3 %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786710" y="5000636"/>
            <a:ext cx="1357290" cy="39939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+156,1 %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786710" y="5214950"/>
            <a:ext cx="1261240" cy="39939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Рисунок 36" descr="700_52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4643446"/>
            <a:ext cx="1410355" cy="1057766"/>
          </a:xfrm>
          <a:prstGeom prst="rect">
            <a:avLst/>
          </a:prstGeom>
        </p:spPr>
      </p:pic>
      <p:sp>
        <p:nvSpPr>
          <p:cNvPr id="51" name="Прямоугольник 50"/>
          <p:cNvSpPr/>
          <p:nvPr/>
        </p:nvSpPr>
        <p:spPr>
          <a:xfrm>
            <a:off x="2000232" y="4429132"/>
            <a:ext cx="2330997" cy="867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857356" y="4714884"/>
            <a:ext cx="1857388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Работники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культуры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Заголовок 1"/>
          <p:cNvSpPr txBox="1">
            <a:spLocks/>
          </p:cNvSpPr>
          <p:nvPr/>
        </p:nvSpPr>
        <p:spPr bwMode="auto">
          <a:xfrm>
            <a:off x="214282" y="0"/>
            <a:ext cx="8786874" cy="78577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Impact" pitchFamily="34" charset="0"/>
                <a:ea typeface="+mj-ea"/>
                <a:cs typeface="+mj-cs"/>
              </a:rPr>
              <a:t>Реализация «майских» Указов Президента РФ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Impact" pitchFamily="34" charset="0"/>
                <a:ea typeface="+mj-ea"/>
                <a:cs typeface="+mj-cs"/>
              </a:rPr>
              <a:t>в части заработной платы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54" name="Заголовок 1"/>
          <p:cNvSpPr txBox="1">
            <a:spLocks/>
          </p:cNvSpPr>
          <p:nvPr/>
        </p:nvSpPr>
        <p:spPr bwMode="auto">
          <a:xfrm>
            <a:off x="285688" y="6286520"/>
            <a:ext cx="8858312" cy="43875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ru-RU" sz="1400" b="1" dirty="0" smtClean="0">
                <a:solidFill>
                  <a:srgbClr val="002060"/>
                </a:solidFill>
                <a:cs typeface="Times New Roman" pitchFamily="18" charset="0"/>
              </a:rPr>
              <a:t>В 2015 году размер средней заработной платы по отдельным категориям работников сохранился не ниже достигнутого уровня номинальной начисленной средней заработной платы по итогам 2014 года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571604" y="5643578"/>
            <a:ext cx="221457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Прирост расходов на оплату труда в сферах образования и культуры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929190" y="5786454"/>
            <a:ext cx="2357454" cy="446536"/>
          </a:xfrm>
          <a:prstGeom prst="rect">
            <a:avLst/>
          </a:prstGeom>
          <a:solidFill>
            <a:schemeClr val="accent1">
              <a:lumMod val="60000"/>
              <a:lumOff val="40000"/>
              <a:alpha val="14000"/>
            </a:schemeClr>
          </a:solidFill>
          <a:ln w="63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+ 93644,9тыс. руб.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Бюджет для граждан – это…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1214422"/>
            <a:ext cx="835824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00FF"/>
                </a:solidFill>
                <a:latin typeface="Georgia" pitchFamily="18" charset="0"/>
              </a:rPr>
              <a:t>«Бюджет для граждан» </a:t>
            </a:r>
          </a:p>
          <a:p>
            <a:pPr algn="ctr"/>
            <a:r>
              <a:rPr lang="ru-RU" sz="2600" b="1" dirty="0" smtClean="0">
                <a:solidFill>
                  <a:srgbClr val="0000FF"/>
                </a:solidFill>
                <a:latin typeface="Georgia" pitchFamily="18" charset="0"/>
              </a:rPr>
              <a:t> </a:t>
            </a:r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позволит ознакомиться с основными положениями  проекта решения Торжокской городской Думы </a:t>
            </a:r>
          </a:p>
          <a:p>
            <a:pPr algn="ctr"/>
            <a:r>
              <a:rPr lang="ru-RU" sz="2600" dirty="0" smtClean="0">
                <a:solidFill>
                  <a:srgbClr val="0000FF"/>
                </a:solidFill>
                <a:latin typeface="Georgia" pitchFamily="18" charset="0"/>
              </a:rPr>
              <a:t>об исполнении  бюджета  муниципального образования город  Торжок за 2015 год в доступной для широкого круга заинтересованных пользователей форме.</a:t>
            </a:r>
            <a:endParaRPr lang="ru-RU" sz="2600" dirty="0"/>
          </a:p>
        </p:txBody>
      </p:sp>
      <p:pic>
        <p:nvPicPr>
          <p:cNvPr id="18" name="Рисунок 17" descr="обр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6352" y="4214818"/>
            <a:ext cx="2436809" cy="2530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285875"/>
          </a:xfrm>
          <a:blipFill dpi="0" rotWithShape="1">
            <a:blip r:embed="rId4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kumimoji="0" lang="ru-RU" sz="2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 </a:t>
            </a:r>
            <a:br>
              <a:rPr kumimoji="0" lang="ru-RU" sz="2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Расходы  бюджета муниципального образования город Торжок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на дорожное и жилищно-коммунальное 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хозяйство  за 2015 год     (тыс. руб.)</a:t>
            </a:r>
            <a:r>
              <a:rPr kumimoji="0" lang="ru-RU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/>
            </a:r>
            <a:br>
              <a:rPr kumimoji="0" lang="ru-RU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</a:br>
            <a:r>
              <a:rPr kumimoji="0" lang="ru-RU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                       </a:t>
            </a: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0" y="153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3796" name="Прямоугольник 9"/>
          <p:cNvSpPr>
            <a:spLocks noChangeArrowheads="1"/>
          </p:cNvSpPr>
          <p:nvPr/>
        </p:nvSpPr>
        <p:spPr bwMode="auto">
          <a:xfrm>
            <a:off x="1214438" y="1500188"/>
            <a:ext cx="1214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43042" y="1428736"/>
            <a:ext cx="5786478" cy="5715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rgbClr val="2016EA"/>
                </a:solidFill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2000" b="1" dirty="0" smtClean="0">
                <a:solidFill>
                  <a:srgbClr val="2016EA"/>
                </a:solidFill>
                <a:latin typeface="Times New Roman" pitchFamily="18" charset="0"/>
                <a:cs typeface="Times New Roman" pitchFamily="18" charset="0"/>
              </a:rPr>
              <a:t>расходов на дорожное хозяйство и ЖКХ 74607,8</a:t>
            </a:r>
            <a:endParaRPr lang="ru-RU" sz="2000" b="1" dirty="0">
              <a:solidFill>
                <a:srgbClr val="201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2214554"/>
            <a:ext cx="3071834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0000"/>
                </a:solidFill>
                <a:cs typeface="Times New Roman" pitchFamily="18" charset="0"/>
              </a:rPr>
              <a:t>Дорожное хозяйство </a:t>
            </a:r>
            <a:r>
              <a:rPr lang="ru-RU" b="1" dirty="0" smtClean="0">
                <a:solidFill>
                  <a:srgbClr val="000000"/>
                </a:solidFill>
                <a:cs typeface="Times New Roman" pitchFamily="18" charset="0"/>
              </a:rPr>
              <a:t>-75%</a:t>
            </a:r>
            <a:endParaRPr lang="ru-RU" b="1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2016EA"/>
                </a:solidFill>
                <a:cs typeface="Times New Roman" pitchFamily="18" charset="0"/>
              </a:rPr>
              <a:t>55968,4</a:t>
            </a:r>
            <a:endParaRPr lang="ru-RU" b="1" dirty="0">
              <a:solidFill>
                <a:srgbClr val="2016EA"/>
              </a:solidFill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143372" y="2428868"/>
            <a:ext cx="464343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b="1" dirty="0">
                <a:cs typeface="Times New Roman" pitchFamily="18" charset="0"/>
              </a:rPr>
              <a:t>Жилищно-коммунальное хозяйство </a:t>
            </a:r>
            <a:r>
              <a:rPr lang="ru-RU" b="1" dirty="0" smtClean="0">
                <a:cs typeface="Times New Roman" pitchFamily="18" charset="0"/>
              </a:rPr>
              <a:t>-25%</a:t>
            </a:r>
            <a:endParaRPr lang="ru-RU" b="1" dirty="0"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2016EA"/>
                </a:solidFill>
                <a:cs typeface="Times New Roman" pitchFamily="18" charset="0"/>
              </a:rPr>
              <a:t>18639,4</a:t>
            </a:r>
            <a:endParaRPr lang="ru-RU" b="1" dirty="0">
              <a:solidFill>
                <a:srgbClr val="2016EA"/>
              </a:solidFill>
              <a:cs typeface="Times New Roman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42844" y="3071810"/>
            <a:ext cx="3357586" cy="71508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Содержание и ремонт </a:t>
            </a:r>
            <a:r>
              <a:rPr lang="ru-RU" dirty="0" smtClean="0"/>
              <a:t>автомобильных дорог - 19838,4</a:t>
            </a:r>
            <a:endParaRPr lang="ru-RU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500562" y="3571876"/>
            <a:ext cx="3643341" cy="4086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Жилищное </a:t>
            </a:r>
            <a:r>
              <a:rPr lang="ru-RU" dirty="0" smtClean="0"/>
              <a:t>хозяйство – 1708,6</a:t>
            </a:r>
            <a:endParaRPr lang="ru-RU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500562" y="4429132"/>
            <a:ext cx="3643341" cy="4079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Коммунальное </a:t>
            </a:r>
            <a:r>
              <a:rPr lang="ru-RU" dirty="0" smtClean="0"/>
              <a:t>хозяйство – 496,5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500562" y="5357826"/>
            <a:ext cx="3643341" cy="4086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cs typeface="Times New Roman" pitchFamily="18" charset="0"/>
              </a:rPr>
              <a:t>Благоустройство – 16434,3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42844" y="4214818"/>
            <a:ext cx="3357586" cy="71508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Капитальный </a:t>
            </a:r>
            <a:r>
              <a:rPr lang="ru-RU" dirty="0" smtClean="0"/>
              <a:t>ремонт автомобильных дорог – 35051,7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2844" y="5072074"/>
            <a:ext cx="3500462" cy="163449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Обеспечение безопасных условий дорожного движения (нанесение дорожной разметки, установка дорожных знаков) – 1078,3</a:t>
            </a:r>
            <a:endParaRPr lang="ru-RU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 rot="10800000" flipV="1">
            <a:off x="3428992" y="2071678"/>
            <a:ext cx="500066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4143372" y="2071678"/>
            <a:ext cx="571504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8" name="Picture 7" descr="O:\Бюджет для граждан\Тверь\Картинки\кра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61075" y="4214818"/>
            <a:ext cx="1282925" cy="114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" name="Picture 3" descr="O:\Бюджет для граждан\Тверь\Картинки\Compactor CA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3429000"/>
            <a:ext cx="1088571" cy="1088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" name="Picture 5" descr="O:\Бюджет для граждан\Тверь\Картинки\дом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01024" y="3000372"/>
            <a:ext cx="897976" cy="992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" name="Picture 4" descr="O:\Бюджет для граждан\Тверь\Картинки\благоуст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3802" y="5572140"/>
            <a:ext cx="1500198" cy="866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7058" name="Picture 2" descr="https://im3-tub-ru.yandex.net/i?id=ba2962f091d31ae81b894353b020bdea&amp;n=33&amp;h=215&amp;w=2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54" y="5708594"/>
            <a:ext cx="1149405" cy="1149406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Прочие расходы бюджета муниципального 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образования город Торжок     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214282" y="857232"/>
            <a:ext cx="8610600" cy="571503"/>
          </a:xfrm>
          <a:prstGeom prst="downArrow">
            <a:avLst>
              <a:gd name="adj1" fmla="val 50000"/>
              <a:gd name="adj2" fmla="val 4651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Всего расходов </a:t>
            </a:r>
            <a:r>
              <a:rPr lang="ru-RU" sz="2000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– 83282,9 тыс. руб.</a:t>
            </a:r>
            <a:endParaRPr lang="ru-RU" sz="2000" b="1" dirty="0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1500174"/>
            <a:ext cx="8715436" cy="102155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деятельности органов </a:t>
            </a:r>
            <a:r>
              <a:rPr lang="ru-RU" b="1" dirty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местного </a:t>
            </a:r>
            <a:r>
              <a:rPr lang="ru-RU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самоуправления, представительного органа муниципального образования (62246,4 т.р.) </a:t>
            </a:r>
            <a:endParaRPr lang="ru-RU" b="1" dirty="0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2571745"/>
            <a:ext cx="8643998" cy="715089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Управление имуществом и земельными ресурсами муниципального образования </a:t>
            </a:r>
            <a:r>
              <a:rPr lang="ru-RU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(10316,2 т.р.)</a:t>
            </a:r>
            <a:endParaRPr lang="ru-RU" b="1" dirty="0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512" y="6237312"/>
            <a:ext cx="8643998" cy="408623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Субсидии юридическим лицам в сфере средств массовой </a:t>
            </a:r>
            <a:r>
              <a:rPr lang="ru-RU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информации (2184,6 )</a:t>
            </a:r>
            <a:endParaRPr lang="ru-RU" b="1" dirty="0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2844" y="4000504"/>
            <a:ext cx="8643998" cy="40798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Развитие малого </a:t>
            </a:r>
            <a:r>
              <a:rPr lang="ru-RU" b="1" dirty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и среднего </a:t>
            </a:r>
            <a:r>
              <a:rPr lang="ru-RU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предпринимательства (231,5 т. р.)</a:t>
            </a:r>
            <a:endParaRPr lang="ru-RU" b="1" dirty="0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2844" y="5786454"/>
            <a:ext cx="8643998" cy="408623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Обеспечение проведения выборов (1541,5 т.р.)</a:t>
            </a:r>
            <a:endParaRPr lang="ru-RU" b="1" dirty="0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2844" y="3286124"/>
            <a:ext cx="8643998" cy="71508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Предоставление муниципальных услуг  в сфере защиты населения и территорий от чрезвычайных ситуаций  (6295,3 т. р.)</a:t>
            </a:r>
            <a:endParaRPr lang="ru-RU" b="1" dirty="0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2844" y="4429132"/>
            <a:ext cx="8643998" cy="1328023"/>
          </a:xfrm>
          <a:prstGeom prst="roundRect">
            <a:avLst/>
          </a:prstGeom>
          <a:solidFill>
            <a:srgbClr val="FFCC99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Осуществление  государственных полномочий Тверской области по организации проведения мероприятий по предупреждению и ликвидации болезней животных, их лечению, защите населения от болезней, общих для человека и животных (467,4 т.р.)</a:t>
            </a:r>
            <a:endParaRPr lang="ru-RU" b="1" dirty="0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kumimoji="0" lang="ru-RU" sz="2400" dirty="0" smtClean="0">
                <a:solidFill>
                  <a:schemeClr val="accent2"/>
                </a:solidFill>
                <a:latin typeface="Impact" pitchFamily="34" charset="0"/>
              </a:rPr>
              <a:t>                    </a:t>
            </a:r>
            <a:br>
              <a:rPr kumimoji="0" lang="ru-RU" sz="2400" dirty="0" smtClean="0">
                <a:solidFill>
                  <a:schemeClr val="accent2"/>
                </a:solidFill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Исполнение адресной инвестиционной программы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муниципального  образования город Торжок за 2015 год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endParaRPr lang="ru-RU" sz="2400" dirty="0" smtClean="0">
              <a:solidFill>
                <a:srgbClr val="FF7C8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ph type="tbl" idx="1"/>
          </p:nvPr>
        </p:nvGraphicFramePr>
        <p:xfrm>
          <a:off x="214282" y="1854160"/>
          <a:ext cx="8715434" cy="4194284"/>
        </p:xfrm>
        <a:graphic>
          <a:graphicData uri="http://schemas.openxmlformats.org/drawingml/2006/table">
            <a:tbl>
              <a:tblPr/>
              <a:tblGrid>
                <a:gridCol w="3286148"/>
                <a:gridCol w="563494"/>
                <a:gridCol w="937985"/>
                <a:gridCol w="977066"/>
                <a:gridCol w="1016150"/>
                <a:gridCol w="977066"/>
                <a:gridCol w="957525"/>
              </a:tblGrid>
              <a:tr h="4039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Наименование </a:t>
                      </a:r>
                      <a:endParaRPr lang="ru-RU" sz="1000" b="0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План</a:t>
                      </a:r>
                      <a:endParaRPr lang="ru-RU" sz="1000" b="0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Факт</a:t>
                      </a:r>
                      <a:endParaRPr lang="ru-RU" sz="1000" b="0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</a:tr>
              <a:tr h="217287">
                <a:tc vMerge="1"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Всего</a:t>
                      </a:r>
                      <a:endParaRPr lang="ru-RU" sz="100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в том числе 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Всего     </a:t>
                      </a:r>
                      <a:endParaRPr lang="ru-RU" sz="1000" b="0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в том числе 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7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Расходы за счет </a:t>
                      </a:r>
                      <a:r>
                        <a:rPr lang="ru-RU" sz="900" b="0" i="1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межбюджетных трансфертов</a:t>
                      </a:r>
                      <a:endParaRPr lang="ru-RU" sz="900" b="0" i="1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Расходы за счет бюджета города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Расходы за счет </a:t>
                      </a:r>
                      <a:r>
                        <a:rPr lang="ru-RU" sz="900" b="0" i="1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межбюджетных трансфертов</a:t>
                      </a:r>
                      <a:endParaRPr lang="ru-RU" sz="900" b="0" i="1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Расходы за счет бюджета города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243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Строительство распределительного газопровода низкого давления по ул. Пустынь и </a:t>
                      </a:r>
                      <a:r>
                        <a:rPr lang="ru-RU" sz="1050" b="1" i="0" u="none" strike="noStrike" dirty="0" err="1">
                          <a:solidFill>
                            <a:srgbClr val="000099"/>
                          </a:solidFill>
                          <a:latin typeface="Times New Roman"/>
                        </a:rPr>
                        <a:t>Соминка</a:t>
                      </a:r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 </a:t>
                      </a:r>
                      <a:endParaRPr lang="ru-RU" sz="1050" b="1" i="0" u="none" strike="noStrike" dirty="0" smtClean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  <a:p>
                      <a:pPr algn="just" fontAlgn="t"/>
                      <a:r>
                        <a:rPr lang="ru-RU" sz="1050" b="1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в </a:t>
                      </a:r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городе </a:t>
                      </a:r>
                      <a:r>
                        <a:rPr lang="ru-RU" sz="1050" b="1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Торжке  </a:t>
                      </a:r>
                      <a:endParaRPr lang="ru-RU" sz="105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450,0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450,0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450,0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450,0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3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Создание памятника Преподобному Ефрему </a:t>
                      </a:r>
                      <a:r>
                        <a:rPr lang="ru-RU" sz="1050" b="1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Новоторжскому</a:t>
                      </a:r>
                      <a:endParaRPr lang="ru-RU" sz="105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5790,0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5790,0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5790,0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5790,0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664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Обеспечение предоставления жилых помещений детям-сиротам, детям, оставшимся без попечения родителей, лицам из их числа по договорам найма специализированных жилых помещений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17395,5</a:t>
                      </a:r>
                      <a:endParaRPr lang="ru-RU" sz="105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17395,5</a:t>
                      </a:r>
                      <a:endParaRPr lang="ru-RU" sz="900" b="0" i="1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17395,5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17395,5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73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Разработка проектно-сметной документации и строительство малобюджетного спортивного сооружения  "Школьный </a:t>
                      </a:r>
                      <a:r>
                        <a:rPr lang="ru-RU" sz="1050" b="1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стадион»</a:t>
                      </a:r>
                      <a:endParaRPr lang="ru-RU" sz="105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99,0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99,0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99,0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99,0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86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Итого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23 734,5</a:t>
                      </a:r>
                      <a:endParaRPr lang="ru-RU" sz="105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1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17395,5</a:t>
                      </a:r>
                      <a:endParaRPr lang="ru-RU" sz="900" b="1" i="1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6339,0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23 734,5</a:t>
                      </a:r>
                      <a:endParaRPr lang="ru-RU" sz="105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17395,5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1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6339,0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0" y="1142985"/>
          <a:ext cx="9144000" cy="642942"/>
        </p:xfrm>
        <a:graphic>
          <a:graphicData uri="http://schemas.openxmlformats.org/drawingml/2006/table">
            <a:tbl>
              <a:tblPr/>
              <a:tblGrid>
                <a:gridCol w="3244612"/>
                <a:gridCol w="2711413"/>
                <a:gridCol w="3187975"/>
              </a:tblGrid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исполнения 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23 734,5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23 734,5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  <a:blipFill dpi="0" rotWithShape="1">
            <a:blip r:embed="rId4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kumimoji="0" lang="ru-RU" sz="2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  </a:t>
            </a: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Программные и не программные расходы  бюджета 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муниципального  образования  город Торжок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в  2016 году</a:t>
            </a: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0" y="153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graphicFrame>
        <p:nvGraphicFramePr>
          <p:cNvPr id="27652" name="Object 1"/>
          <p:cNvGraphicFramePr>
            <a:graphicFrameLocks noChangeAspect="1"/>
          </p:cNvGraphicFramePr>
          <p:nvPr/>
        </p:nvGraphicFramePr>
        <p:xfrm>
          <a:off x="290513" y="1497012"/>
          <a:ext cx="8393112" cy="3876203"/>
        </p:xfrm>
        <a:graphic>
          <a:graphicData uri="http://schemas.openxmlformats.org/presentationml/2006/ole">
            <p:oleObj spid="_x0000_s550914" name="Worksheet" r:id="rId5" imgW="6619878" imgH="2886030" progId="Excel.Sheet.8">
              <p:embed/>
            </p:oleObj>
          </a:graphicData>
        </a:graphic>
      </p:graphicFrame>
      <p:sp>
        <p:nvSpPr>
          <p:cNvPr id="27653" name="Прямоугольник 5"/>
          <p:cNvSpPr>
            <a:spLocks noChangeArrowheads="1"/>
          </p:cNvSpPr>
          <p:nvPr/>
        </p:nvSpPr>
        <p:spPr bwMode="auto">
          <a:xfrm>
            <a:off x="500034" y="4929198"/>
            <a:ext cx="84296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500" b="1" dirty="0"/>
          </a:p>
          <a:p>
            <a:endParaRPr lang="ru-RU" sz="1300" b="1" dirty="0"/>
          </a:p>
        </p:txBody>
      </p:sp>
      <p:sp>
        <p:nvSpPr>
          <p:cNvPr id="27654" name="Прямоугольник 7"/>
          <p:cNvSpPr>
            <a:spLocks noChangeArrowheads="1"/>
          </p:cNvSpPr>
          <p:nvPr/>
        </p:nvSpPr>
        <p:spPr bwMode="auto">
          <a:xfrm rot="10800000" flipV="1">
            <a:off x="857224" y="5357826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-20638" y="0"/>
            <a:ext cx="9144001" cy="1143000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kumimoji="0" lang="ru-RU" sz="2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 </a:t>
            </a:r>
            <a:br>
              <a:rPr kumimoji="0" lang="ru-RU" sz="2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Перечень муниципальных программ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       по направлениям социально-экономического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развития </a:t>
            </a:r>
            <a:r>
              <a:rPr kumimoji="0"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/>
            </a:r>
            <a:br>
              <a:rPr kumimoji="0"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</a:br>
            <a:endParaRPr kumimoji="0" lang="ru-RU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142984"/>
          <a:ext cx="9144000" cy="5286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Расходы бюджета муниципального образования город Торжок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на реализацию муниципальных программ за 2015 год     (тыс. руб.)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5786" y="928670"/>
            <a:ext cx="7715304" cy="28575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расходов на реализацию муниципальных программ – 693 194,4 тыс. руб. 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1285860"/>
            <a:ext cx="7500958" cy="3405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  города Торжка» на 2014  - 2019 годы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1643050"/>
            <a:ext cx="7500958" cy="34051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Муниципальная  программа «Развитие культуры города Торжка» на  2014  - 2019 годы</a:t>
            </a: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2000240"/>
            <a:ext cx="7500958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физической культуры и спорта города Торжка» на  2014  - 2019 годы</a:t>
            </a: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143900" y="1214422"/>
            <a:ext cx="1000100" cy="3405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442 841,7</a:t>
            </a: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143868" y="1643050"/>
            <a:ext cx="1000132" cy="34051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48 060,3</a:t>
            </a: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143900" y="6143644"/>
            <a:ext cx="1000100" cy="34051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11 714,0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0" y="2571744"/>
            <a:ext cx="7500958" cy="57888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«Обеспечение доступным жильем населения города Торжка и развитие жилищного строительства»  на  2014  - 2019 годы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0" y="3143248"/>
            <a:ext cx="7500958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«Жилищно-коммунальное хозяйство города Торжка»                        на   2014  - 2019 годы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0" y="3714752"/>
            <a:ext cx="7500958" cy="57888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 «Дорожное хозяйство   и общественный транспорт города Торжка» на 2014 -2019 годы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0" y="4286256"/>
            <a:ext cx="7500958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малого  и среднего  предпринимательства в городе Торжке» на 2014 -2019 годы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0" y="4857760"/>
            <a:ext cx="7500958" cy="57888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«Муниципальное управление и гражданское общество» </a:t>
            </a:r>
          </a:p>
          <a:p>
            <a:pPr algn="just"/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  2014  - 2019 годы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0" y="5429264"/>
            <a:ext cx="7500958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 «Управление имуществом и земельными ресурсами муниципального образования» на 2014 – 2019 годы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0" y="6000768"/>
            <a:ext cx="7500958" cy="57888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«Управление муниципальными финансами» </a:t>
            </a:r>
          </a:p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  2014 - 2019 годы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8143900" y="5572140"/>
            <a:ext cx="1000100" cy="3405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17 373,7</a:t>
            </a: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143868" y="5000636"/>
            <a:ext cx="1000132" cy="34051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50 432,7</a:t>
            </a: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215338" y="4357694"/>
            <a:ext cx="928662" cy="3405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231,5</a:t>
            </a: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215338" y="3786190"/>
            <a:ext cx="928662" cy="34051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55 968,4</a:t>
            </a: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8215338" y="3214686"/>
            <a:ext cx="928662" cy="3405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17 232,2</a:t>
            </a: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143900" y="2643182"/>
            <a:ext cx="1000100" cy="34051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21 811,0</a:t>
            </a: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8143900" y="2071678"/>
            <a:ext cx="1000100" cy="3405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27 528,9</a:t>
            </a: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Штриховая стрелка вправо 31"/>
          <p:cNvSpPr/>
          <p:nvPr/>
        </p:nvSpPr>
        <p:spPr>
          <a:xfrm>
            <a:off x="7500958" y="6215082"/>
            <a:ext cx="571504" cy="142876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Штриховая стрелка вправо 32"/>
          <p:cNvSpPr/>
          <p:nvPr/>
        </p:nvSpPr>
        <p:spPr>
          <a:xfrm>
            <a:off x="7500958" y="5572140"/>
            <a:ext cx="642942" cy="142876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Штриховая стрелка вправо 33"/>
          <p:cNvSpPr/>
          <p:nvPr/>
        </p:nvSpPr>
        <p:spPr>
          <a:xfrm>
            <a:off x="7500958" y="3857628"/>
            <a:ext cx="642942" cy="142876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Штриховая стрелка вправо 34"/>
          <p:cNvSpPr/>
          <p:nvPr/>
        </p:nvSpPr>
        <p:spPr>
          <a:xfrm>
            <a:off x="7500958" y="4500570"/>
            <a:ext cx="642942" cy="142876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Штриховая стрелка вправо 35"/>
          <p:cNvSpPr/>
          <p:nvPr/>
        </p:nvSpPr>
        <p:spPr>
          <a:xfrm>
            <a:off x="7500958" y="5072074"/>
            <a:ext cx="642942" cy="142876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Штриховая стрелка вправо 36"/>
          <p:cNvSpPr/>
          <p:nvPr/>
        </p:nvSpPr>
        <p:spPr>
          <a:xfrm>
            <a:off x="7500958" y="3286124"/>
            <a:ext cx="642942" cy="142876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Штриховая стрелка вправо 37"/>
          <p:cNvSpPr/>
          <p:nvPr/>
        </p:nvSpPr>
        <p:spPr>
          <a:xfrm>
            <a:off x="7500958" y="2714620"/>
            <a:ext cx="571504" cy="142876"/>
          </a:xfrm>
          <a:prstGeom prst="stripedRightArrow">
            <a:avLst>
              <a:gd name="adj1" fmla="val 38363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Штриховая стрелка вправо 38"/>
          <p:cNvSpPr/>
          <p:nvPr/>
        </p:nvSpPr>
        <p:spPr>
          <a:xfrm>
            <a:off x="7500958" y="2143116"/>
            <a:ext cx="571504" cy="142876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Штриховая стрелка вправо 39"/>
          <p:cNvSpPr/>
          <p:nvPr/>
        </p:nvSpPr>
        <p:spPr>
          <a:xfrm>
            <a:off x="7500958" y="1714488"/>
            <a:ext cx="571504" cy="142876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 вправо 40"/>
          <p:cNvSpPr/>
          <p:nvPr/>
        </p:nvSpPr>
        <p:spPr>
          <a:xfrm>
            <a:off x="7500958" y="1357298"/>
            <a:ext cx="571504" cy="14287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285875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kumimoji="0" lang="ru-RU" sz="2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 </a:t>
            </a:r>
            <a:br>
              <a:rPr kumimoji="0" lang="ru-RU" sz="2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Расходы бюджета муниципального образования город Торжок, 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не включенные в муниципальные программы  за 2015 год</a:t>
            </a:r>
            <a:r>
              <a:rPr kumimoji="0" lang="ru-RU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/>
            </a:r>
            <a:br>
              <a:rPr kumimoji="0" lang="ru-RU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</a:br>
            <a:r>
              <a:rPr kumimoji="0" lang="ru-RU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                       </a:t>
            </a: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0" y="153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3796" name="Прямоугольник 9"/>
          <p:cNvSpPr>
            <a:spLocks noChangeArrowheads="1"/>
          </p:cNvSpPr>
          <p:nvPr/>
        </p:nvSpPr>
        <p:spPr bwMode="auto">
          <a:xfrm>
            <a:off x="1214438" y="1500188"/>
            <a:ext cx="1214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571868" y="1428736"/>
            <a:ext cx="5429288" cy="128588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деятельности и иные расходы  представительного органа муниципального образования город Торжок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3982,2 тыс. руб.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42844" y="2857496"/>
            <a:ext cx="2143140" cy="194095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Расходы, не включенные в муниципальные программы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6818,5 тыс. руб.</a:t>
            </a:r>
          </a:p>
          <a:p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571868" y="2786058"/>
            <a:ext cx="5429288" cy="121444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Реализация мероприятий по обращениям, поступающим к депутатам Торжокской городской Думы 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500,0 тыс. руб.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571868" y="4214818"/>
            <a:ext cx="5429288" cy="92869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выборов в представительный орган муниципального образования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1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541,5 тыс. руб.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571868" y="5429264"/>
            <a:ext cx="5429288" cy="92869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Оплата исполнительных документов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794,8 тыс. руб.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 flipH="1" flipV="1">
            <a:off x="2393141" y="2464587"/>
            <a:ext cx="1071570" cy="10001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6200000" flipH="1">
            <a:off x="2321703" y="439341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2438384" y="3429000"/>
            <a:ext cx="990608" cy="3667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2428860" y="4152904"/>
            <a:ext cx="1000132" cy="347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/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Основные причины неполного исполнения расходов бюджета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              муниципального образования город Торжок в 2015 году 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endParaRPr lang="ru-RU" sz="2400" dirty="0" smtClean="0">
              <a:solidFill>
                <a:srgbClr val="FF7C8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285984" y="1285860"/>
            <a:ext cx="4071966" cy="1071570"/>
          </a:xfrm>
          <a:prstGeom prst="ellipse">
            <a:avLst/>
          </a:prstGeom>
          <a:solidFill>
            <a:srgbClr val="FFCCC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исполнено расходов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12415,5 тыс. 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58" y="3214686"/>
            <a:ext cx="3143272" cy="129443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Экономия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614,7 тыс. 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86380" y="3286124"/>
            <a:ext cx="3286148" cy="122299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Поздно поступили средства из областного бюджета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11800,8 тыс. 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 rot="2629981">
            <a:off x="2893742" y="2437830"/>
            <a:ext cx="328660" cy="810118"/>
          </a:xfrm>
          <a:prstGeom prst="downArrow">
            <a:avLst/>
          </a:prstGeom>
          <a:solidFill>
            <a:srgbClr val="FFCC99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18695197">
            <a:off x="5371842" y="2479365"/>
            <a:ext cx="297020" cy="711960"/>
          </a:xfrm>
          <a:prstGeom prst="downArrow">
            <a:avLst/>
          </a:prstGeom>
          <a:solidFill>
            <a:srgbClr val="FFCC99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34" y="4714884"/>
            <a:ext cx="8215370" cy="571504"/>
          </a:xfrm>
          <a:prstGeom prst="roundRect">
            <a:avLst/>
          </a:prstGeom>
          <a:solidFill>
            <a:srgbClr val="FF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состоянию на 01.01.2016 просроченная кредиторская задолженность отсутствует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5643578"/>
            <a:ext cx="8215370" cy="571504"/>
          </a:xfrm>
          <a:prstGeom prst="roundRect">
            <a:avLst/>
          </a:prstGeom>
          <a:solidFill>
            <a:srgbClr val="FF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Предъявленные в установленном порядке в Управление финансов администрации города  платежные документы  оплачены в полном объеме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4532" name="Rectangle 4"/>
          <p:cNvSpPr>
            <a:spLocks noChangeArrowheads="1"/>
          </p:cNvSpPr>
          <p:nvPr/>
        </p:nvSpPr>
        <p:spPr bwMode="auto">
          <a:xfrm>
            <a:off x="0" y="0"/>
            <a:ext cx="685124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500042"/>
            <a:ext cx="87849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6463">
              <a:spcBef>
                <a:spcPts val="1200"/>
              </a:spcBef>
              <a:spcAft>
                <a:spcPts val="1200"/>
              </a:spcAft>
            </a:pPr>
            <a:r>
              <a:rPr lang="ru-RU" sz="66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  <a:ea typeface="+mj-ea"/>
                <a:cs typeface="+mj-cs"/>
              </a:rPr>
              <a:t>Источники финансирования дефицита бюджета</a:t>
            </a:r>
          </a:p>
        </p:txBody>
      </p:sp>
      <p:pic>
        <p:nvPicPr>
          <p:cNvPr id="10" name="Рисунок 9" descr="iVUFDIPB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929066"/>
            <a:ext cx="3429024" cy="27146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i00D0O7UZ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3976691"/>
            <a:ext cx="3714757" cy="2476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975"/>
          </a:xfrm>
          <a:blipFill dpi="0" rotWithShape="1">
            <a:blip r:embed="rId4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 anchor="t"/>
          <a:lstStyle/>
          <a:p>
            <a:pPr eaLnBrk="1" hangingPunct="1"/>
            <a:r>
              <a:rPr lang="ru-RU" sz="32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Источники финансирования дефицита бюджета</a:t>
            </a:r>
            <a:br>
              <a:rPr lang="ru-RU" sz="32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32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муниципального образования </a:t>
            </a: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</a:t>
            </a:r>
            <a:r>
              <a:rPr lang="ru-RU" sz="32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город Торжок  </a:t>
            </a:r>
          </a:p>
        </p:txBody>
      </p:sp>
      <p:sp>
        <p:nvSpPr>
          <p:cNvPr id="21509" name="AutoShape 5" descr="Голубая тисненая бумага"/>
          <p:cNvSpPr>
            <a:spLocks noChangeArrowheads="1"/>
          </p:cNvSpPr>
          <p:nvPr/>
        </p:nvSpPr>
        <p:spPr bwMode="auto">
          <a:xfrm>
            <a:off x="214282" y="5143512"/>
            <a:ext cx="8715436" cy="642942"/>
          </a:xfrm>
          <a:prstGeom prst="flowChartAlternateProcess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 algn="just">
              <a:defRPr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 2015 году муниципальным образованием не привлекались бюджетные кредиты </a:t>
            </a:r>
          </a:p>
          <a:p>
            <a:pPr marL="342900" indent="-342900" algn="just">
              <a:defRPr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 кредиты кредитных организаций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AutoShape 7" descr="Голубая тисненая бумага"/>
          <p:cNvSpPr>
            <a:spLocks noChangeArrowheads="1"/>
          </p:cNvSpPr>
          <p:nvPr/>
        </p:nvSpPr>
        <p:spPr bwMode="auto">
          <a:xfrm>
            <a:off x="214282" y="6000768"/>
            <a:ext cx="8715436" cy="647700"/>
          </a:xfrm>
          <a:prstGeom prst="flowChartAlternateProcess">
            <a:avLst/>
          </a:prstGeom>
          <a:gradFill rotWithShape="1">
            <a:gsLst>
              <a:gs pos="0">
                <a:srgbClr val="F0EAF9"/>
              </a:gs>
              <a:gs pos="64999">
                <a:srgbClr val="D9CBEE"/>
              </a:gs>
              <a:gs pos="100000">
                <a:srgbClr val="C9B5E8"/>
              </a:gs>
            </a:gsLst>
            <a:lin ang="5400000" scaled="1"/>
          </a:gradFill>
          <a:ln w="9525">
            <a:solidFill>
              <a:srgbClr val="7D60A0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wrap="none" anchor="ctr"/>
          <a:lstStyle/>
          <a:p>
            <a:pPr marL="342900" indent="-342900"/>
            <a:r>
              <a:rPr lang="ru-RU" b="1" dirty="0">
                <a:solidFill>
                  <a:srgbClr val="800000"/>
                </a:solidFill>
                <a:cs typeface="Times New Roman" pitchFamily="18" charset="0"/>
              </a:rPr>
              <a:t>По состоянию на </a:t>
            </a:r>
            <a:r>
              <a:rPr lang="ru-RU" b="1" dirty="0" smtClean="0">
                <a:solidFill>
                  <a:srgbClr val="800000"/>
                </a:solidFill>
                <a:cs typeface="Times New Roman" pitchFamily="18" charset="0"/>
              </a:rPr>
              <a:t>01.01.2016 долговые </a:t>
            </a:r>
            <a:r>
              <a:rPr lang="ru-RU" b="1" dirty="0">
                <a:solidFill>
                  <a:srgbClr val="800000"/>
                </a:solidFill>
                <a:cs typeface="Times New Roman" pitchFamily="18" charset="0"/>
              </a:rPr>
              <a:t>обязательства муниципального </a:t>
            </a:r>
            <a:endParaRPr lang="ru-RU" b="1" dirty="0" smtClean="0">
              <a:solidFill>
                <a:srgbClr val="800000"/>
              </a:solidFill>
              <a:cs typeface="Times New Roman" pitchFamily="18" charset="0"/>
            </a:endParaRPr>
          </a:p>
          <a:p>
            <a:pPr marL="342900" indent="-342900"/>
            <a:r>
              <a:rPr lang="ru-RU" b="1" dirty="0" smtClean="0">
                <a:solidFill>
                  <a:srgbClr val="800000"/>
                </a:solidFill>
                <a:cs typeface="Times New Roman" pitchFamily="18" charset="0"/>
              </a:rPr>
              <a:t>образования отсутствуют</a:t>
            </a:r>
            <a:endParaRPr lang="ru-RU" b="1" dirty="0">
              <a:solidFill>
                <a:srgbClr val="800000"/>
              </a:solidFill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9" y="1428736"/>
          <a:ext cx="8429683" cy="2714644"/>
        </p:xfrm>
        <a:graphic>
          <a:graphicData uri="http://schemas.openxmlformats.org/drawingml/2006/table">
            <a:tbl>
              <a:tblPr/>
              <a:tblGrid>
                <a:gridCol w="4227652"/>
                <a:gridCol w="2201903"/>
                <a:gridCol w="2000128"/>
              </a:tblGrid>
              <a:tr h="12836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Утверждено решением о бюджете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Кассовое исполнение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716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Источники финансирования дефицита бюджета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14660,4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-8616,5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Изменение остатков средств на счетах  по учету средств бюджета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14660,4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-8616,5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6" name="AutoShape 5" descr="Голубая тисненая бумага"/>
          <p:cNvSpPr>
            <a:spLocks noChangeArrowheads="1"/>
          </p:cNvSpPr>
          <p:nvPr/>
        </p:nvSpPr>
        <p:spPr bwMode="auto">
          <a:xfrm>
            <a:off x="214282" y="4214818"/>
            <a:ext cx="8715436" cy="714380"/>
          </a:xfrm>
          <a:prstGeom prst="flowChartAlternateProcess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 algn="just">
              <a:defRPr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Сокращение дефицита – приоритетная задача бюджетной  и налоговой политики </a:t>
            </a:r>
          </a:p>
          <a:p>
            <a:pPr marL="342900" indent="-342900" algn="just">
              <a:defRPr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инус 4"/>
          <p:cNvSpPr/>
          <p:nvPr/>
        </p:nvSpPr>
        <p:spPr>
          <a:xfrm rot="769562">
            <a:off x="5202548" y="4538725"/>
            <a:ext cx="3947474" cy="389435"/>
          </a:xfrm>
          <a:prstGeom prst="mathMinus">
            <a:avLst/>
          </a:prstGeom>
          <a:solidFill>
            <a:srgbClr val="FF33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7286644" y="4857760"/>
            <a:ext cx="252653" cy="285752"/>
          </a:xfrm>
          <a:prstGeom prst="triangle">
            <a:avLst/>
          </a:prstGeom>
          <a:solidFill>
            <a:srgbClr val="FF33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571876"/>
            <a:ext cx="805517" cy="656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4000504"/>
            <a:ext cx="917788" cy="785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Арка 8"/>
          <p:cNvSpPr/>
          <p:nvPr/>
        </p:nvSpPr>
        <p:spPr>
          <a:xfrm flipV="1">
            <a:off x="5786446" y="3929066"/>
            <a:ext cx="1071570" cy="557333"/>
          </a:xfrm>
          <a:prstGeom prst="blockArc">
            <a:avLst/>
          </a:prstGeom>
          <a:solidFill>
            <a:srgbClr val="FF33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857884" y="4071942"/>
            <a:ext cx="1013787" cy="2857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Доходы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8" name="Арка 17"/>
          <p:cNvSpPr/>
          <p:nvPr/>
        </p:nvSpPr>
        <p:spPr>
          <a:xfrm flipV="1">
            <a:off x="8143900" y="4357694"/>
            <a:ext cx="828348" cy="595792"/>
          </a:xfrm>
          <a:prstGeom prst="blockArc">
            <a:avLst/>
          </a:prstGeom>
          <a:solidFill>
            <a:srgbClr val="FF33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8130213" y="4429132"/>
            <a:ext cx="1013787" cy="3392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Расходы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9" name="Минус 28"/>
          <p:cNvSpPr/>
          <p:nvPr/>
        </p:nvSpPr>
        <p:spPr>
          <a:xfrm rot="20511290">
            <a:off x="333148" y="6079697"/>
            <a:ext cx="3404405" cy="38943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Арка 31"/>
          <p:cNvSpPr/>
          <p:nvPr/>
        </p:nvSpPr>
        <p:spPr>
          <a:xfrm flipV="1">
            <a:off x="2714612" y="5286388"/>
            <a:ext cx="914400" cy="57615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5786454"/>
            <a:ext cx="700887" cy="642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5000636"/>
            <a:ext cx="834353" cy="714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Арка 34"/>
          <p:cNvSpPr/>
          <p:nvPr/>
        </p:nvSpPr>
        <p:spPr>
          <a:xfrm flipV="1">
            <a:off x="357158" y="6072206"/>
            <a:ext cx="785818" cy="55733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2643174" y="5357826"/>
            <a:ext cx="1013787" cy="3392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Расходы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214282" y="6215082"/>
            <a:ext cx="1071570" cy="3392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Доходы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>
          <a:xfrm>
            <a:off x="2071670" y="6215082"/>
            <a:ext cx="357190" cy="357190"/>
          </a:xfrm>
          <a:prstGeom prst="triangle">
            <a:avLst>
              <a:gd name="adj" fmla="val 354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Rectangle 2" descr="Голубая тисненая бумага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Impact" pitchFamily="34" charset="0"/>
                <a:ea typeface="+mj-ea"/>
                <a:cs typeface="+mj-cs"/>
              </a:rPr>
              <a:t>Основные понятия</a:t>
            </a:r>
          </a:p>
        </p:txBody>
      </p:sp>
      <p:sp>
        <p:nvSpPr>
          <p:cNvPr id="21" name="Выноска со стрелкой вправо 20"/>
          <p:cNvSpPr/>
          <p:nvPr/>
        </p:nvSpPr>
        <p:spPr>
          <a:xfrm>
            <a:off x="142844" y="2000240"/>
            <a:ext cx="2454488" cy="642942"/>
          </a:xfrm>
          <a:prstGeom prst="right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Georgia" pitchFamily="18" charset="0"/>
              </a:rPr>
              <a:t>Доходы бюджета</a:t>
            </a:r>
            <a:endParaRPr lang="ru-RU" b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22" name="Выноска со стрелкой вправо 21"/>
          <p:cNvSpPr/>
          <p:nvPr/>
        </p:nvSpPr>
        <p:spPr>
          <a:xfrm>
            <a:off x="142844" y="2857496"/>
            <a:ext cx="2487135" cy="714380"/>
          </a:xfrm>
          <a:prstGeom prst="right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Georgia" pitchFamily="18" charset="0"/>
              </a:rPr>
              <a:t>Расходы бюджета</a:t>
            </a:r>
            <a:endParaRPr lang="ru-RU" b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23" name="Выноска со стрелкой вправо 22"/>
          <p:cNvSpPr/>
          <p:nvPr/>
        </p:nvSpPr>
        <p:spPr>
          <a:xfrm>
            <a:off x="142844" y="4286256"/>
            <a:ext cx="2500330" cy="642942"/>
          </a:xfrm>
          <a:prstGeom prst="right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Georgia" pitchFamily="18" charset="0"/>
              </a:rPr>
              <a:t>Дефицит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latin typeface="Georgia" pitchFamily="18" charset="0"/>
              </a:rPr>
              <a:t>бюджета</a:t>
            </a:r>
            <a:endParaRPr lang="ru-RU" b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24" name="Выноска со стрелкой вправо 23"/>
          <p:cNvSpPr/>
          <p:nvPr/>
        </p:nvSpPr>
        <p:spPr>
          <a:xfrm>
            <a:off x="4357686" y="5357826"/>
            <a:ext cx="2357454" cy="642942"/>
          </a:xfrm>
          <a:prstGeom prst="rightArrowCallout">
            <a:avLst>
              <a:gd name="adj1" fmla="val 25000"/>
              <a:gd name="adj2" fmla="val 24081"/>
              <a:gd name="adj3" fmla="val 36940"/>
              <a:gd name="adj4" fmla="val 6497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b="1" dirty="0" smtClean="0">
                <a:solidFill>
                  <a:srgbClr val="0000FF"/>
                </a:solidFill>
                <a:latin typeface="Georgia" pitchFamily="18" charset="0"/>
              </a:rPr>
              <a:t>Профицит бюджета</a:t>
            </a:r>
            <a:endParaRPr lang="ru-RU" b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25" name="Загнутый угол 24"/>
          <p:cNvSpPr/>
          <p:nvPr/>
        </p:nvSpPr>
        <p:spPr>
          <a:xfrm>
            <a:off x="2643174" y="1928802"/>
            <a:ext cx="5072098" cy="714380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 smtClean="0">
                <a:solidFill>
                  <a:srgbClr val="0000FF"/>
                </a:solidFill>
                <a:latin typeface="Georgia" pitchFamily="18" charset="0"/>
              </a:rPr>
              <a:t>поступающие в бюджет денежные средства, за исключением средств, являющихся источниками финансирования дефицита бюджета</a:t>
            </a:r>
            <a:endParaRPr lang="ru-RU" sz="1400" b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26" name="Загнутый угол 25"/>
          <p:cNvSpPr/>
          <p:nvPr/>
        </p:nvSpPr>
        <p:spPr>
          <a:xfrm>
            <a:off x="2643174" y="2786058"/>
            <a:ext cx="4929222" cy="714380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 smtClean="0">
                <a:solidFill>
                  <a:srgbClr val="0000FF"/>
                </a:solidFill>
                <a:latin typeface="Georgia" pitchFamily="18" charset="0"/>
              </a:rPr>
              <a:t>выплачиваемые из бюджета  денежные средства, за исключением средств, являющихся источниками финансирования дефицита</a:t>
            </a:r>
            <a:endParaRPr lang="ru-RU" sz="1400" b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27" name="Загнутый угол 26"/>
          <p:cNvSpPr/>
          <p:nvPr/>
        </p:nvSpPr>
        <p:spPr>
          <a:xfrm>
            <a:off x="2714612" y="4214818"/>
            <a:ext cx="2512098" cy="714379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 smtClean="0">
                <a:solidFill>
                  <a:srgbClr val="0000FF"/>
                </a:solidFill>
                <a:latin typeface="Georgia" pitchFamily="18" charset="0"/>
              </a:rPr>
              <a:t>превышение расходов бюджета над его доходами</a:t>
            </a:r>
            <a:endParaRPr lang="ru-RU" sz="1400" b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30" name="Загнутый угол 29"/>
          <p:cNvSpPr/>
          <p:nvPr/>
        </p:nvSpPr>
        <p:spPr>
          <a:xfrm>
            <a:off x="6786546" y="5357826"/>
            <a:ext cx="2214610" cy="714380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 smtClean="0">
                <a:solidFill>
                  <a:srgbClr val="0000FF"/>
                </a:solidFill>
                <a:latin typeface="Georgia" pitchFamily="18" charset="0"/>
              </a:rPr>
              <a:t>превышение доходов бюджета над его расходами</a:t>
            </a:r>
            <a:endParaRPr lang="ru-RU" sz="1400" b="1" dirty="0">
              <a:solidFill>
                <a:srgbClr val="0000FF"/>
              </a:solidFill>
              <a:latin typeface="Georgia" pitchFamily="18" charset="0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15272" y="2571744"/>
            <a:ext cx="1285884" cy="1006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3834" y="1500174"/>
            <a:ext cx="1500166" cy="1045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Загнутый угол 39"/>
          <p:cNvSpPr/>
          <p:nvPr/>
        </p:nvSpPr>
        <p:spPr>
          <a:xfrm>
            <a:off x="2643174" y="785794"/>
            <a:ext cx="6286576" cy="714380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 smtClean="0">
                <a:solidFill>
                  <a:srgbClr val="0000FF"/>
                </a:solidFill>
                <a:latin typeface="Georgia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endParaRPr lang="ru-RU" sz="1400" b="1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42" name="Выноска со стрелкой вправо 41"/>
          <p:cNvSpPr/>
          <p:nvPr/>
        </p:nvSpPr>
        <p:spPr>
          <a:xfrm>
            <a:off x="142844" y="785794"/>
            <a:ext cx="2454488" cy="642942"/>
          </a:xfrm>
          <a:prstGeom prst="right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Georgia" pitchFamily="18" charset="0"/>
              </a:rPr>
              <a:t>Бюджет</a:t>
            </a:r>
            <a:endParaRPr lang="ru-RU" b="1" dirty="0">
              <a:solidFill>
                <a:srgbClr val="0000FF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9024" y="1071546"/>
            <a:ext cx="87849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6463">
              <a:spcBef>
                <a:spcPts val="1200"/>
              </a:spcBef>
              <a:spcAft>
                <a:spcPts val="1200"/>
              </a:spcAft>
            </a:pPr>
            <a:r>
              <a:rPr lang="ru-RU" sz="66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  <a:ea typeface="+mj-ea"/>
                <a:cs typeface="+mj-cs"/>
              </a:rPr>
              <a:t>Итоги реализации муниципальных программ</a:t>
            </a:r>
          </a:p>
        </p:txBody>
      </p:sp>
      <p:sp>
        <p:nvSpPr>
          <p:cNvPr id="39" name="Овал 38"/>
          <p:cNvSpPr/>
          <p:nvPr/>
        </p:nvSpPr>
        <p:spPr>
          <a:xfrm>
            <a:off x="500034" y="5857892"/>
            <a:ext cx="1013787" cy="48209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 dirty="0">
              <a:solidFill>
                <a:schemeClr val="tx1"/>
              </a:solidFill>
            </a:endParaRPr>
          </a:p>
        </p:txBody>
      </p:sp>
      <p:pic>
        <p:nvPicPr>
          <p:cNvPr id="45" name="Picture 10" descr="http://hq-wallpapers.ru/wallpapers/2/hq-wallpapers_ru_abstraction3d_5645_1280x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429132"/>
            <a:ext cx="1714512" cy="1643074"/>
          </a:xfrm>
          <a:prstGeom prst="rect">
            <a:avLst/>
          </a:prstGeom>
          <a:noFill/>
        </p:spPr>
      </p:pic>
      <p:sp>
        <p:nvSpPr>
          <p:cNvPr id="577538" name="AutoShape 2" descr="https://im3-tub-ru.yandex.net/i?id=9c137575b23935706ff82bf7acc95b60&amp;n=33&amp;h=215&amp;w=21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77540" name="Picture 4" descr="http://saanvi.ac.in/images/Pictur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4429132"/>
            <a:ext cx="2143140" cy="1643098"/>
          </a:xfrm>
          <a:prstGeom prst="rect">
            <a:avLst/>
          </a:prstGeom>
          <a:noFill/>
        </p:spPr>
      </p:pic>
      <p:pic>
        <p:nvPicPr>
          <p:cNvPr id="577542" name="Picture 6" descr="http://okartinkah.ru/img/kartinki-dlya-prezentaciy-chelovechki-2371/kartinki-dlya-prezentaciy-chelovechki-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4429132"/>
            <a:ext cx="2000264" cy="1643074"/>
          </a:xfrm>
          <a:prstGeom prst="rect">
            <a:avLst/>
          </a:prstGeom>
          <a:noFill/>
        </p:spPr>
      </p:pic>
      <p:pic>
        <p:nvPicPr>
          <p:cNvPr id="577544" name="Picture 8" descr="http://www.arp-ko.ru/uploads/image/vesely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429132"/>
            <a:ext cx="2071702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28605"/>
            <a:ext cx="2133600" cy="214314"/>
          </a:xfrm>
        </p:spPr>
        <p:txBody>
          <a:bodyPr/>
          <a:lstStyle/>
          <a:p>
            <a:fld id="{0AFCCA54-F8C4-41D7-8DC3-2F7510EA3FD8}" type="slidenum"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31</a:t>
            </a:fld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" descr="Голубая тисненая бумага"/>
          <p:cNvSpPr txBox="1">
            <a:spLocks/>
          </p:cNvSpPr>
          <p:nvPr/>
        </p:nvSpPr>
        <p:spPr>
          <a:xfrm>
            <a:off x="1357290" y="0"/>
            <a:ext cx="7786710" cy="928670"/>
          </a:xfrm>
          <a:prstGeom prst="rect">
            <a:avLst/>
          </a:prstGeom>
          <a:gradFill>
            <a:gsLst>
              <a:gs pos="0">
                <a:srgbClr val="66FFF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Итоги исполнения муниципальной программы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«Развитие образования  города Торжка» на 2014  - 2019 годы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за 2015 год</a:t>
            </a:r>
          </a:p>
        </p:txBody>
      </p:sp>
      <p:sp>
        <p:nvSpPr>
          <p:cNvPr id="104" name="AutoShape 4" descr="Голубая тисненая бумага"/>
          <p:cNvSpPr>
            <a:spLocks noChangeArrowheads="1"/>
          </p:cNvSpPr>
          <p:nvPr/>
        </p:nvSpPr>
        <p:spPr bwMode="auto">
          <a:xfrm>
            <a:off x="142844" y="3786190"/>
            <a:ext cx="8858312" cy="2906743"/>
          </a:xfrm>
          <a:prstGeom prst="flowChartAlternateProcess">
            <a:avLst/>
          </a:prstGeom>
          <a:gradFill>
            <a:gsLst>
              <a:gs pos="0">
                <a:srgbClr val="33CC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Основные результаты деятельности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150" b="1" dirty="0" smtClean="0">
                <a:solidFill>
                  <a:schemeClr val="accent2">
                    <a:lumMod val="75000"/>
                  </a:schemeClr>
                </a:solidFill>
              </a:rPr>
              <a:t>Увеличилась  доля детей в возрасте 1-6 лет, получающих дошкольную образовательную  услугу и (или) услугу по их содержанию в муниципальных образовательных учреждениях в общей численности детей в возрасте 1-6 лет с 82% до 83,5% (на 88 чел.). За счет средств областного бюджета Тверской области (5,9 млн. руб.) проведены ремонтные работы в  МБОУ «Детский сад № 11», за счет средств федерального бюджета (1,7 млн. руб.) приобретено оборудование для оснащения дополнительно введенных 60 мест. Увеличены площади пользования в связи с изменением норм СанПин и места кратковременного пребывания детей в дошкольных образовательных учреждениях.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50" b="1" dirty="0" smtClean="0">
                <a:solidFill>
                  <a:schemeClr val="accent2">
                    <a:lumMod val="75000"/>
                  </a:schemeClr>
                </a:solidFill>
              </a:rPr>
              <a:t>Доля выпускников муниципальных бюджетных общеобразовательных учреждений, получивших аттестат о среднем (полном) образовании, составила 98,5%.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50" b="1" dirty="0" smtClean="0">
                <a:solidFill>
                  <a:schemeClr val="accent2">
                    <a:lumMod val="75000"/>
                  </a:schemeClr>
                </a:solidFill>
              </a:rPr>
              <a:t>  Доля муниципальных бюджетных общеобразовательных учреждений, соответствующих современным требованиям обучения, в общем количестве муниципальных бюджетных общеобразовательных учреждений составляет 83%.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50" b="1" dirty="0" smtClean="0">
                <a:solidFill>
                  <a:schemeClr val="accent2">
                    <a:lumMod val="75000"/>
                  </a:schemeClr>
                </a:solidFill>
              </a:rPr>
              <a:t>Доля обучающихся в муниципальных  бюджетных общеобразовательных учреждениях, занимающихся во вторую (третью) смену, в общей численности обучающихся в муниципальных бюджетных общеобразовательных учреждениях снизилась с 16% до 14%.</a:t>
            </a:r>
          </a:p>
        </p:txBody>
      </p:sp>
      <p:pic>
        <p:nvPicPr>
          <p:cNvPr id="372740" name="Picture 4" descr="https://im3-tub-ru.yandex.net/i?id=03f6d65c0aa859d83c5d6ff1be1daa1c&amp;n=33&amp;h=215&amp;w=3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28728" cy="956937"/>
          </a:xfrm>
          <a:prstGeom prst="rect">
            <a:avLst/>
          </a:prstGeom>
          <a:noFill/>
        </p:spPr>
      </p:pic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0" y="928670"/>
          <a:ext cx="9144000" cy="642942"/>
        </p:xfrm>
        <a:graphic>
          <a:graphicData uri="http://schemas.openxmlformats.org/drawingml/2006/table">
            <a:tbl>
              <a:tblPr/>
              <a:tblGrid>
                <a:gridCol w="3244612"/>
                <a:gridCol w="2711413"/>
                <a:gridCol w="3187975"/>
              </a:tblGrid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исполнения 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454 503,0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442 841,7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97,4%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3" name="Диаграмма 42"/>
          <p:cNvGraphicFramePr/>
          <p:nvPr/>
        </p:nvGraphicFramePr>
        <p:xfrm>
          <a:off x="0" y="1643050"/>
          <a:ext cx="3643306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 useBgFill="1">
        <p:nvSpPr>
          <p:cNvPr id="49" name="Прямоугольник 48"/>
          <p:cNvSpPr/>
          <p:nvPr/>
        </p:nvSpPr>
        <p:spPr>
          <a:xfrm>
            <a:off x="3643306" y="1643050"/>
            <a:ext cx="5500694" cy="192882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5896" tIns="35896" rIns="35896" bIns="35896" anchor="ctr"/>
          <a:lstStyle/>
          <a:p>
            <a:r>
              <a:rPr lang="ru-RU" sz="115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В городе Торжке свою деятельность осуществляют следующие муниципальные учреждения, финансирование которых отражено в данной программе:</a:t>
            </a:r>
          </a:p>
          <a:p>
            <a:pPr lvl="0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9 общеобразовательных школ, 11 дошкольных образовательных учреждений.</a:t>
            </a:r>
          </a:p>
          <a:p>
            <a:pPr lvl="0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       Услуги дополнительного образования оказывают два учреждения: МБОУ «Центр образования» и МБО ДО «Детско-юношеская спортивная школа г. Торжка».</a:t>
            </a:r>
          </a:p>
          <a:p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       С целью создания условий для успешной самореализации молодежи свою деятельность осуществляет МБУ «Городской центр социальной помощи молодежи».</a:t>
            </a:r>
            <a:endParaRPr lang="ru-RU" sz="11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5926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28605"/>
            <a:ext cx="2133600" cy="214314"/>
          </a:xfrm>
        </p:spPr>
        <p:txBody>
          <a:bodyPr/>
          <a:lstStyle/>
          <a:p>
            <a:fld id="{0AFCCA54-F8C4-41D7-8DC3-2F7510EA3FD8}" type="slidenum"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32</a:t>
            </a:fld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" descr="Голубая тисненая бумага"/>
          <p:cNvSpPr txBox="1">
            <a:spLocks/>
          </p:cNvSpPr>
          <p:nvPr/>
        </p:nvSpPr>
        <p:spPr>
          <a:xfrm>
            <a:off x="1357290" y="0"/>
            <a:ext cx="7786710" cy="928670"/>
          </a:xfrm>
          <a:prstGeom prst="rect">
            <a:avLst/>
          </a:prstGeom>
          <a:gradFill>
            <a:gsLst>
              <a:gs pos="0">
                <a:srgbClr val="66FFF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Итоги исполнения муниципальной программы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«Развитие  культуры города Торжка» на 2014  - 2019 годы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за 2015 год</a:t>
            </a:r>
          </a:p>
        </p:txBody>
      </p:sp>
      <p:sp>
        <p:nvSpPr>
          <p:cNvPr id="104" name="AutoShape 4" descr="Голубая тисненая бумага"/>
          <p:cNvSpPr>
            <a:spLocks noChangeArrowheads="1"/>
          </p:cNvSpPr>
          <p:nvPr/>
        </p:nvSpPr>
        <p:spPr bwMode="auto">
          <a:xfrm>
            <a:off x="0" y="3883153"/>
            <a:ext cx="9144000" cy="2974847"/>
          </a:xfrm>
          <a:prstGeom prst="flowChartAlternateProcess">
            <a:avLst/>
          </a:prstGeom>
          <a:gradFill>
            <a:gsLst>
              <a:gs pos="0">
                <a:srgbClr val="33CC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Основные результаты деятельности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Уровень удовлетворенности населения города Торжка качеством услуг, предоставляемых учреждениями культуры, составил  75%.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Оказание муниципальных услуг в сфере культуры: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- дополнительное образование по предпрофессиональным общеобразовательным программам - 53 чел., по общеразвивающим программам  - 545 чел. – исполнитель МБУ ДО «Детская школа искусств»;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- организация и проведение различных культурно-досуговых мероприятий, организация деятельности кружков, творческих коллективов, любительских объединений, групп, клубов по интересам – исполнитель МБУ «Городской Дом культуры». В течение года было проведено 295 мероприятий.  В Городском Доме культуры успешно работали 27 клубных формирований, в которых занимались 711 чел. (14 формирований носят звание «народный» и «образцовый»), 11 любительских объединений.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Уровень фактической обеспеченности библиотеками от нормативной потребности составил 100%.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Численность участников культурно-досуговых мероприятий, проведенных на платной основе в муниципальных учреждениях культуры города, увеличилась по сравнению с прошлым годом на 8%.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  В 2015 году установлен памятник Преподобному Ефрему Новоторжскому, открытие запланировано на 2016 год. Расходы за работу по созданию памятника Преподобному Ефрему Новоторжскому являются инвестиционными и включены в состав Адресной инвестиционной программы.</a:t>
            </a:r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0" y="928670"/>
          <a:ext cx="9144000" cy="642942"/>
        </p:xfrm>
        <a:graphic>
          <a:graphicData uri="http://schemas.openxmlformats.org/drawingml/2006/table">
            <a:tbl>
              <a:tblPr/>
              <a:tblGrid>
                <a:gridCol w="3244612"/>
                <a:gridCol w="2711413"/>
                <a:gridCol w="3187975"/>
              </a:tblGrid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исполнения 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48 070,4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48 060,3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99,98%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 useBgFill="1">
        <p:nvSpPr>
          <p:cNvPr id="49" name="Прямоугольник 48"/>
          <p:cNvSpPr/>
          <p:nvPr/>
        </p:nvSpPr>
        <p:spPr>
          <a:xfrm>
            <a:off x="4000496" y="1643050"/>
            <a:ext cx="5143504" cy="2000264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5896" tIns="35896" rIns="35896" bIns="35896" anchor="ctr"/>
          <a:lstStyle/>
          <a:p>
            <a:r>
              <a:rPr lang="ru-RU" sz="11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В городе Торжке свою деятельность осуществляют следующие муниципальные учреждения, финансирование которых отражено в данной программе:</a:t>
            </a:r>
          </a:p>
          <a:p>
            <a:pPr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МБУ «Городской Дом культуры»;</a:t>
            </a:r>
          </a:p>
          <a:p>
            <a:pPr>
              <a:buFont typeface="Wingdings" pitchFamily="2" charset="2"/>
              <a:buChar char="v"/>
            </a:pPr>
            <a:endParaRPr lang="ru-RU" sz="11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МБУ ДО «Детская школа искусств»;</a:t>
            </a:r>
          </a:p>
          <a:p>
            <a:pPr>
              <a:buFont typeface="Wingdings" pitchFamily="2" charset="2"/>
              <a:buChar char="v"/>
            </a:pPr>
            <a:endParaRPr lang="ru-RU" sz="11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МКУК г. Торжка «Централизованная библиотечная система».</a:t>
            </a:r>
          </a:p>
          <a:p>
            <a:pPr>
              <a:buFont typeface="Wingdings" pitchFamily="2" charset="2"/>
              <a:buChar char="v"/>
            </a:pPr>
            <a:endParaRPr lang="ru-RU" sz="1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11" name="Рисунок 10" descr="http://infinica.ru/wp-content/uploads/2015/02/Lgotyi-rabotnikam-kulturyi-v-2015-godu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5729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Диаграмма 11"/>
          <p:cNvGraphicFramePr/>
          <p:nvPr/>
        </p:nvGraphicFramePr>
        <p:xfrm>
          <a:off x="0" y="1643050"/>
          <a:ext cx="3929058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345926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28605"/>
            <a:ext cx="2133600" cy="214314"/>
          </a:xfrm>
        </p:spPr>
        <p:txBody>
          <a:bodyPr/>
          <a:lstStyle/>
          <a:p>
            <a:fld id="{0AFCCA54-F8C4-41D7-8DC3-2F7510EA3FD8}" type="slidenum"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33</a:t>
            </a:fld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" descr="Голубая тисненая бумага"/>
          <p:cNvSpPr txBox="1">
            <a:spLocks/>
          </p:cNvSpPr>
          <p:nvPr/>
        </p:nvSpPr>
        <p:spPr>
          <a:xfrm>
            <a:off x="1357290" y="0"/>
            <a:ext cx="7786710" cy="928670"/>
          </a:xfrm>
          <a:prstGeom prst="rect">
            <a:avLst/>
          </a:prstGeom>
          <a:gradFill>
            <a:gsLst>
              <a:gs pos="0">
                <a:srgbClr val="66FFF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Итоги исполнения муниципальной программы 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«Развитие  физической культуры и спорта города Торжка» 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на 2014  - 2019 годы за 2015 год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за 2015 год</a:t>
            </a:r>
          </a:p>
        </p:txBody>
      </p:sp>
      <p:sp>
        <p:nvSpPr>
          <p:cNvPr id="104" name="AutoShape 4" descr="Голубая тисненая бумага"/>
          <p:cNvSpPr>
            <a:spLocks noChangeArrowheads="1"/>
          </p:cNvSpPr>
          <p:nvPr/>
        </p:nvSpPr>
        <p:spPr bwMode="auto">
          <a:xfrm>
            <a:off x="71406" y="3786190"/>
            <a:ext cx="9072594" cy="2600276"/>
          </a:xfrm>
          <a:prstGeom prst="flowChartAlternateProcess">
            <a:avLst/>
          </a:prstGeom>
          <a:gradFill>
            <a:gsLst>
              <a:gs pos="0">
                <a:srgbClr val="33CC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Основные результаты деятельности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Увеличилась доля населения систематически занимающегося физической культурой и спортом, в общей численности населения с 29,5% до 31,8%. Общая численность систематически занимающегося населения составила 13,9 тыс. чел.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Увеличилась доля обучающихся и студентов, занимающихся физической культурой и спортом, в общей численности обучающихся и студентов с 61,2% до 61,5%. Физической культурой и спортом во внеурочное время занималось 3,6 тыс. чел.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Подготовлена проектно-сметная документация на строительство малобюджетного спортивного сооружения «Школьный стадион», начало самого строительства запланировано на 2016 год. Расходы за разработку проектно-сметной документации являются инвестиционными и включены в состав Адресной инвестиционной программы.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В рамках реализации мероприятий государственной программы Российской Федерации «Доступная среда» на 2011-2015 годы  муниципальному образованию город Торжок на адаптацию МБУ ДО СДЮШОР «Юность» для занятий различными видами спорта лиц с ограниченными возможностями были выделены средства федерального бюджета (935,2 тыс. руб.), областного бюджета Тверской области (200,4 тыс. руб.) и местного бюджета (357,5 тыс. руб.), которые направлены на установку пандуса, реконструкцию входной группы. </a:t>
            </a:r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0" y="928670"/>
          <a:ext cx="9144000" cy="642942"/>
        </p:xfrm>
        <a:graphic>
          <a:graphicData uri="http://schemas.openxmlformats.org/drawingml/2006/table">
            <a:tbl>
              <a:tblPr/>
              <a:tblGrid>
                <a:gridCol w="3244612"/>
                <a:gridCol w="2711413"/>
                <a:gridCol w="3187975"/>
              </a:tblGrid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исполнения 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27 668,4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27 528,9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99,5%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 useBgFill="1">
        <p:nvSpPr>
          <p:cNvPr id="49" name="Прямоугольник 48"/>
          <p:cNvSpPr/>
          <p:nvPr/>
        </p:nvSpPr>
        <p:spPr>
          <a:xfrm>
            <a:off x="4429124" y="1643050"/>
            <a:ext cx="4714876" cy="192882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5896" tIns="35896" rIns="35896" bIns="35896" anchor="ctr"/>
          <a:lstStyle/>
          <a:p>
            <a:r>
              <a:rPr lang="ru-RU" sz="1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В городе Торжке свою деятельность осуществляют следующие муниципальные учреждения физической культуры и спорта финансирование деятельности которых отражено в данной программе: МБУ ДО СДЮШОР«Юность» и МБУ ВФОК «Дельфин».</a:t>
            </a:r>
          </a:p>
          <a:p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На территории города работают 15 общественных федераций по различным видам спорта. 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0" y="1571612"/>
          <a:ext cx="4357686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0" name="Picture 2" descr="https://im3-tub-ru.yandex.net/i?id=c838d5bd819e0822bcdcfc56e5aa7989&amp;n=33&amp;h=215&amp;w=2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357290" cy="9632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5926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28605"/>
            <a:ext cx="2133600" cy="214314"/>
          </a:xfrm>
        </p:spPr>
        <p:txBody>
          <a:bodyPr/>
          <a:lstStyle/>
          <a:p>
            <a:fld id="{0AFCCA54-F8C4-41D7-8DC3-2F7510EA3FD8}" type="slidenum"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34</a:t>
            </a:fld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" descr="Голубая тисненая бумага"/>
          <p:cNvSpPr txBox="1">
            <a:spLocks/>
          </p:cNvSpPr>
          <p:nvPr/>
        </p:nvSpPr>
        <p:spPr>
          <a:xfrm>
            <a:off x="1357290" y="0"/>
            <a:ext cx="7786710" cy="928670"/>
          </a:xfrm>
          <a:prstGeom prst="rect">
            <a:avLst/>
          </a:prstGeom>
          <a:gradFill>
            <a:gsLst>
              <a:gs pos="0">
                <a:srgbClr val="66FFF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Итоги исполнения муниципальной программы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«Обеспечение  доступным жильем населения города Торжка и развитие жилищного строительства»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на 2014  - 2019 годы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за 2015 год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за 2015 год</a:t>
            </a:r>
          </a:p>
        </p:txBody>
      </p:sp>
      <p:sp>
        <p:nvSpPr>
          <p:cNvPr id="104" name="AutoShape 4" descr="Голубая тисненая бумага"/>
          <p:cNvSpPr>
            <a:spLocks noChangeArrowheads="1"/>
          </p:cNvSpPr>
          <p:nvPr/>
        </p:nvSpPr>
        <p:spPr bwMode="auto">
          <a:xfrm>
            <a:off x="0" y="3571876"/>
            <a:ext cx="9144000" cy="2412991"/>
          </a:xfrm>
          <a:prstGeom prst="flowChartAlternateProcess">
            <a:avLst/>
          </a:prstGeom>
          <a:gradFill>
            <a:gsLst>
              <a:gs pos="0">
                <a:srgbClr val="33CC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Основные результаты деятельности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Общая площадь жилых помещений, приходящаяся в среднем на 1 жителя города Торжка, составила 23,2 кв.м. , в т.ч. общая площадь жилых помещений, введенная в действие за один год - 0,2 кв.м. Общая площадь введенных в эксплуатацию жилых домов составила 9098 кв.м. (темп роста 104%), из них индивидуальное жилищное строительство, осуществляемое населением – 8331 кв.м. (темп роста 106%). В</a:t>
            </a:r>
            <a:r>
              <a:rPr lang="ru-RU" sz="1100" dirty="0" smtClean="0"/>
              <a:t> </a:t>
            </a: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декабре 2015 года в рамках исполнения обязательства по расселению трех домов по ул. Старицкая ООО «СТОД» в г. Торжок – завод «Таллион-Терра» предоставило  16 квартир в доме-новостройке по ул. Володарского.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4 молодым семьям предоставлены социальные выплаты на улучшение своих жилищных условий за счет средств местного бюджета (2663,6 тыс.руб.), областного бюджета Тверской области (487,0 тыс. руб.), федерального бюджета (1237,5 тыс. руб.).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Приобретено 16 квартир для муниципального специализированного жилищного фонда, которые переданы по договорам найма детям-сиротам и детям, оставшимся без попечения родителей. В качестве источников финансирования привлекались средства областного бюджета Тверской области (16308,3 тыс. руб.) и федерального  бюджета (1087,2 тыс. руб.). Расходы на приобретение квартир являются инвестиционными и включены в состав Адресной инвестиционной программы.</a:t>
            </a:r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0" y="928670"/>
          <a:ext cx="9144000" cy="642942"/>
        </p:xfrm>
        <a:graphic>
          <a:graphicData uri="http://schemas.openxmlformats.org/drawingml/2006/table">
            <a:tbl>
              <a:tblPr/>
              <a:tblGrid>
                <a:gridCol w="3244612"/>
                <a:gridCol w="2711413"/>
                <a:gridCol w="3187975"/>
              </a:tblGrid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исполнения 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21 811,0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21 811,0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 useBgFill="1">
        <p:nvSpPr>
          <p:cNvPr id="49" name="Прямоугольник 48"/>
          <p:cNvSpPr/>
          <p:nvPr/>
        </p:nvSpPr>
        <p:spPr>
          <a:xfrm>
            <a:off x="4357686" y="1643050"/>
            <a:ext cx="4786314" cy="1500198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5896" tIns="35896" rIns="35896" bIns="35896" anchor="ctr"/>
          <a:lstStyle/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     </a:t>
            </a: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В городе  расположено 638 многоквартирных жилых домов, в т.ч. домов блокированной застройки – 127.  </a:t>
            </a:r>
          </a:p>
          <a:p>
            <a:pPr algn="just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     На 1 января 2016 года признано аварийными </a:t>
            </a:r>
          </a:p>
          <a:p>
            <a:pPr algn="just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18 многоквартирных жилых домов, в которых проживает 342 чел. </a:t>
            </a:r>
          </a:p>
        </p:txBody>
      </p:sp>
      <p:sp>
        <p:nvSpPr>
          <p:cNvPr id="109570" name="AutoShape 2" descr="http://new-dom.ru/gallery/image/7783/dv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5" name="chart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500166" cy="947469"/>
          </a:xfrm>
          <a:prstGeom prst="rect">
            <a:avLst/>
          </a:prstGeom>
        </p:spPr>
      </p:pic>
      <p:graphicFrame>
        <p:nvGraphicFramePr>
          <p:cNvPr id="16" name="Диаграмма 15"/>
          <p:cNvGraphicFramePr/>
          <p:nvPr/>
        </p:nvGraphicFramePr>
        <p:xfrm>
          <a:off x="0" y="1643050"/>
          <a:ext cx="4286248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345926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28605"/>
            <a:ext cx="2133600" cy="214314"/>
          </a:xfrm>
        </p:spPr>
        <p:txBody>
          <a:bodyPr/>
          <a:lstStyle/>
          <a:p>
            <a:fld id="{0AFCCA54-F8C4-41D7-8DC3-2F7510EA3FD8}" type="slidenum"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35</a:t>
            </a:fld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" descr="Голубая тисненая бумага"/>
          <p:cNvSpPr txBox="1">
            <a:spLocks/>
          </p:cNvSpPr>
          <p:nvPr/>
        </p:nvSpPr>
        <p:spPr>
          <a:xfrm>
            <a:off x="1357290" y="0"/>
            <a:ext cx="7786710" cy="928670"/>
          </a:xfrm>
          <a:prstGeom prst="rect">
            <a:avLst/>
          </a:prstGeom>
          <a:gradFill>
            <a:gsLst>
              <a:gs pos="0">
                <a:srgbClr val="66FFF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Итоги исполнения муниципальной программы 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«Жилищно-коммунальное  хозяйство города Торжка» 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на 2014-2019 </a:t>
            </a: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годы  </a:t>
            </a: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за 2015 год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за 2015 год</a:t>
            </a:r>
          </a:p>
        </p:txBody>
      </p:sp>
      <p:sp>
        <p:nvSpPr>
          <p:cNvPr id="104" name="AutoShape 4" descr="Голубая тисненая бумага"/>
          <p:cNvSpPr>
            <a:spLocks noChangeArrowheads="1"/>
          </p:cNvSpPr>
          <p:nvPr/>
        </p:nvSpPr>
        <p:spPr bwMode="auto">
          <a:xfrm>
            <a:off x="0" y="3508582"/>
            <a:ext cx="9144000" cy="3349418"/>
          </a:xfrm>
          <a:prstGeom prst="flowChartAlternateProcess">
            <a:avLst/>
          </a:prstGeom>
          <a:gradFill>
            <a:gsLst>
              <a:gs pos="0">
                <a:srgbClr val="33CC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Основные результаты деятельности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Доля многоквартирных жилых домов (МКД), в которых одновременно предоставляются услуги теплоснабжения, горячего водоснабжения, холодного водоснабжения и электрической энергии составила 33,9%.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Из местного бюджета предоставлена субсидия некоммерческой организации «Фонд капитального ремонта многоквартирных домов Тверской области» в размере 334,0 тыс. руб. на проведение кап. ремонта крыш домов по ул. Кузнечная, 10 и по ул. </a:t>
            </a:r>
            <a:r>
              <a:rPr lang="ru-RU" sz="1100" b="1" dirty="0" err="1" smtClean="0">
                <a:solidFill>
                  <a:schemeClr val="accent2">
                    <a:lumMod val="75000"/>
                  </a:schemeClr>
                </a:solidFill>
              </a:rPr>
              <a:t>Падерина</a:t>
            </a: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, 1 (ремонт планируется в 2016 году).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На выполнение работ по внесению изменений в проектно-сметную документацию по объекту: «Распределительный газопровод низкого давления по улицам Пустынь и Соминка в г.Торжке Тверской области» и проведение государственной экспертизы проекта из местного бюджета направлено 450,0 тыс.руб. (строительство планируется в 2016 году). Расходы по данному объекту являются инвестиционными и включены в состав Адресной инвестиционной программы 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С целью повышения благоустройства города выполнены работы по перепрограммированию и замене вышедших из строя приборов учета электрической энергии, закуплено 445 светильников с лампами для уличного освещения, проведены мероприятия по озеленению улиц города, установлено 11 остановочных павильонов, обустроено 7 контейнерных площадок, демонтировано 10 рекламных конструкций, восстановлено 6 братских могил на Пустынском кладбище. Всего за 2015 год на благоустройство города  направлено 15676,8 тыс. руб.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С целью улучшения состояния окружающей среды: произведена уборка 862 куб.м. несанкционированных навалов мусора, отловлено  174 безнадзорных животных. На эти цели направлено 771,4 тыс. руб. </a:t>
            </a:r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0" y="928670"/>
          <a:ext cx="9144000" cy="642942"/>
        </p:xfrm>
        <a:graphic>
          <a:graphicData uri="http://schemas.openxmlformats.org/drawingml/2006/table">
            <a:tbl>
              <a:tblPr/>
              <a:tblGrid>
                <a:gridCol w="3244612"/>
                <a:gridCol w="2711413"/>
                <a:gridCol w="3187975"/>
              </a:tblGrid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исполнения 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17 244,0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17 232,2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99,9%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 useBgFill="1">
        <p:nvSpPr>
          <p:cNvPr id="49" name="Прямоугольник 48"/>
          <p:cNvSpPr/>
          <p:nvPr/>
        </p:nvSpPr>
        <p:spPr>
          <a:xfrm>
            <a:off x="4143372" y="1714488"/>
            <a:ext cx="4857784" cy="171451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5896" tIns="35896" rIns="35896" bIns="35896" anchor="ctr"/>
          <a:lstStyle/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Муниципальные жилищно-коммунальные предприятия города Торжка: </a:t>
            </a:r>
          </a:p>
          <a:p>
            <a:pPr>
              <a:buFont typeface="Wingdings" pitchFamily="2" charset="2"/>
              <a:buChar char="§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МУП города Торжка, «Горэнерго», </a:t>
            </a:r>
          </a:p>
          <a:p>
            <a:pPr>
              <a:buFont typeface="Arial" pitchFamily="34" charset="0"/>
              <a:buChar char="•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МУП города Торжка «Теплосбыт»,</a:t>
            </a:r>
          </a:p>
          <a:p>
            <a:pPr>
              <a:buFont typeface="Arial" pitchFamily="34" charset="0"/>
              <a:buChar char="•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МУП «Водоканал», </a:t>
            </a:r>
          </a:p>
          <a:p>
            <a:pPr>
              <a:buFont typeface="Arial" pitchFamily="34" charset="0"/>
              <a:buChar char="•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МУП «Городское хозяйство».</a:t>
            </a:r>
          </a:p>
          <a:p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Протяженность сетей уличного освещения города -122,7 км.</a:t>
            </a:r>
          </a:p>
        </p:txBody>
      </p:sp>
      <p:sp>
        <p:nvSpPr>
          <p:cNvPr id="109570" name="AutoShape 2" descr="http://new-dom.ru/gallery/image/7783/dv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0" y="0"/>
          <a:ext cx="1428728" cy="928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71406" y="1643050"/>
          <a:ext cx="4000528" cy="1769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345926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28605"/>
            <a:ext cx="2133600" cy="214314"/>
          </a:xfrm>
        </p:spPr>
        <p:txBody>
          <a:bodyPr/>
          <a:lstStyle/>
          <a:p>
            <a:fld id="{0AFCCA54-F8C4-41D7-8DC3-2F7510EA3FD8}" type="slidenum"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36</a:t>
            </a:fld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" descr="Голубая тисненая бумага"/>
          <p:cNvSpPr txBox="1">
            <a:spLocks/>
          </p:cNvSpPr>
          <p:nvPr/>
        </p:nvSpPr>
        <p:spPr>
          <a:xfrm>
            <a:off x="1357290" y="0"/>
            <a:ext cx="7786710" cy="928670"/>
          </a:xfrm>
          <a:prstGeom prst="rect">
            <a:avLst/>
          </a:prstGeom>
          <a:gradFill>
            <a:gsLst>
              <a:gs pos="0">
                <a:srgbClr val="66FFF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Итоги исполнения муниципальной программы 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«Дорожное хозяйство и общественный транспорт  города  Торжка» 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на 2014-2019 </a:t>
            </a: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годы  </a:t>
            </a: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за 2015 год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за 2015 год</a:t>
            </a:r>
          </a:p>
        </p:txBody>
      </p:sp>
      <p:sp>
        <p:nvSpPr>
          <p:cNvPr id="104" name="AutoShape 4" descr="Голубая тисненая бумага"/>
          <p:cNvSpPr>
            <a:spLocks noChangeArrowheads="1"/>
          </p:cNvSpPr>
          <p:nvPr/>
        </p:nvSpPr>
        <p:spPr bwMode="auto">
          <a:xfrm>
            <a:off x="0" y="3500438"/>
            <a:ext cx="9144000" cy="3162132"/>
          </a:xfrm>
          <a:prstGeom prst="flowChartAlternateProcess">
            <a:avLst/>
          </a:prstGeom>
          <a:gradFill>
            <a:gsLst>
              <a:gs pos="0">
                <a:srgbClr val="33CC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Основные результаты деятельности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Снизилась 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 с 34%  до 31%.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Общее количество пассажиров, перевезенных транспортом общественного пользования составило 7,8 млн. чел. 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Увеличились расходы местного бюджета на содержание автомобильных дорог общего пользования местного значения  на  17%.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Произведен ремонт улично-дорожной сети по ул. М.Горького и  ул. Красноармейская в г. Торжке общей протяженностью 2,2 км. Общая стоимость работ с предоставлением субсидии составила 35051,7 тыс. руб.  (доля софинансирования города - 22,2%).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Выполнены работы по восстановлению 2440,5 м</a:t>
            </a:r>
            <a:r>
              <a:rPr lang="ru-RU" sz="1100" b="1" baseline="30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изношенных покрытий автомобильных дорог общего пользования местного значения города Торжка (ямочный ремонт)  на сумму 1690,0 тыс. руб.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Разработана проектно-сметная документация на ремонт искусственного сооружения через ручей Больничный по ул. Луначарского  (работы запланированы на 2016 год).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В целях обеспечения безопасных условий дорожного движения проведены работы по нанесению горизонтальной дорожной разметки, установке и замене 303 дорожных  знаков  на улично-дорожной сети города, диагностике и оценке технического состояния 45,8 км автомобильных дорог общего пользования местного значения. На эти цели из местного бюджета выделено 1078,3 тыс. руб.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Поступило 1420 обращений граждан по вопросам дорожной деятельности и транспорта (ремонта путепровода через Октябрьскую железную дорогу в створе улиц Мира- Калининское шоссе, установки дорожных знаков, движения пассажирского транспорта).</a:t>
            </a:r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0" y="928670"/>
          <a:ext cx="9144000" cy="642942"/>
        </p:xfrm>
        <a:graphic>
          <a:graphicData uri="http://schemas.openxmlformats.org/drawingml/2006/table">
            <a:tbl>
              <a:tblPr/>
              <a:tblGrid>
                <a:gridCol w="3244612"/>
                <a:gridCol w="2711413"/>
                <a:gridCol w="3187975"/>
              </a:tblGrid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исполнения 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55 968,6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55 968,4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 useBgFill="1">
        <p:nvSpPr>
          <p:cNvPr id="49" name="Прямоугольник 48"/>
          <p:cNvSpPr/>
          <p:nvPr/>
        </p:nvSpPr>
        <p:spPr>
          <a:xfrm>
            <a:off x="4000496" y="1571612"/>
            <a:ext cx="5143504" cy="135732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5896" tIns="35896" rIns="35896" bIns="35896" anchor="ctr"/>
          <a:lstStyle/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Протяженность автомобильных дорог общего пользования оставляет 109 км, из них с твердым покрытием -75 км. На территории города имеется 6 мостов на пересечениях территориальных автодорог общего пользования с реками, железными дорогами и автомобильными дорогами.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Городские перевозки осуществляются частными операторами.</a:t>
            </a:r>
          </a:p>
          <a:p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109570" name="AutoShape 2" descr="http://new-dom.ru/gallery/image/7783/dv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050" name="Picture 2" descr="http://vagnews.ru/wp-content/uploads/2015/09/photo_78959_20100611-ww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00165" cy="896348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/>
          <p:nvPr/>
        </p:nvGraphicFramePr>
        <p:xfrm>
          <a:off x="0" y="1643050"/>
          <a:ext cx="3857620" cy="178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345926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28605"/>
            <a:ext cx="2133600" cy="214314"/>
          </a:xfrm>
        </p:spPr>
        <p:txBody>
          <a:bodyPr/>
          <a:lstStyle/>
          <a:p>
            <a:fld id="{0AFCCA54-F8C4-41D7-8DC3-2F7510EA3FD8}" type="slidenum"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37</a:t>
            </a:fld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" descr="Голубая тисненая бумага"/>
          <p:cNvSpPr txBox="1">
            <a:spLocks/>
          </p:cNvSpPr>
          <p:nvPr/>
        </p:nvSpPr>
        <p:spPr>
          <a:xfrm>
            <a:off x="1357290" y="0"/>
            <a:ext cx="7786710" cy="928670"/>
          </a:xfrm>
          <a:prstGeom prst="rect">
            <a:avLst/>
          </a:prstGeom>
          <a:gradFill>
            <a:gsLst>
              <a:gs pos="0">
                <a:srgbClr val="66FFF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Итоги исполнения муниципальной программы 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«Развитие  малого и среднего предпринимательства в  городе Торжке» на 2014-2019 </a:t>
            </a: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годы  </a:t>
            </a: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за 2015 год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за 2015 год</a:t>
            </a:r>
          </a:p>
        </p:txBody>
      </p:sp>
      <p:sp>
        <p:nvSpPr>
          <p:cNvPr id="104" name="AutoShape 4" descr="Голубая тисненая бумага"/>
          <p:cNvSpPr>
            <a:spLocks noChangeArrowheads="1"/>
          </p:cNvSpPr>
          <p:nvPr/>
        </p:nvSpPr>
        <p:spPr bwMode="auto">
          <a:xfrm>
            <a:off x="0" y="3571876"/>
            <a:ext cx="9144000" cy="2974847"/>
          </a:xfrm>
          <a:prstGeom prst="flowChartAlternateProcess">
            <a:avLst/>
          </a:prstGeom>
          <a:gradFill>
            <a:gsLst>
              <a:gs pos="0">
                <a:srgbClr val="33CC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Основные результаты деятельности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Увеличилось ч</a:t>
            </a: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исло субъектов малого и среднего предпринимательства в расчете на 10 тыс.человек населения с 285 до 287 единиц.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Возросла обеспеченность населения площадью торговых объектов с  534 до 590 кв.м. на 1000 чел.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Возросла доля среднесписочной численности работников (без внешних совместителей) малых и средних предприятий в среднесписочной численности  работников (без внешних совместителей) всех предприятий и организаций с 22 до 23%.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 Увеличилось количество посетителей музеев с 70,5 до 84,5 тыс. чел.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 Увеличилось количество туристов, въехавших на территорию города Торжка  с 60 до 84,5 тыс. чел.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Приобретено звуковое оборудование для Делового информационно-образовательного центра города Торжка.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Проведены мероприятия: фестиваль парикмахерского искусства «Грация», кулинарный конкурс среди предприятий общественного питания под девизом «Визитная карточка Торжка», конкурс на лучшее новогоднее оформление предприятий потребительского рынка, осенняя распродажа сельхозпродукции «Никитская ярмарка», организованы ярмарки-продажи сувенирной продукции на городских мероприятиях.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Торжок стал столицей V Русских Ганзейских дней. В рамках взаимодействия города Торжка с Ганзейским союзом, городами побратимами  России и Зарубежья и иными объединениями городов России и Зарубежья приняли участие в заседании Совета Союза русских Ганзейских городов, Правления Союза городов Центра и  Северо-Запада России, в Днях города Валдая и Слонима.</a:t>
            </a:r>
            <a:endParaRPr lang="ru-RU" altLang="ru-RU" sz="11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0" y="928670"/>
          <a:ext cx="9144000" cy="642942"/>
        </p:xfrm>
        <a:graphic>
          <a:graphicData uri="http://schemas.openxmlformats.org/drawingml/2006/table">
            <a:tbl>
              <a:tblPr/>
              <a:tblGrid>
                <a:gridCol w="3244612"/>
                <a:gridCol w="2711413"/>
                <a:gridCol w="3187975"/>
              </a:tblGrid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исполнения 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231,5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231,5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 useBgFill="1">
        <p:nvSpPr>
          <p:cNvPr id="49" name="Прямоугольник 48"/>
          <p:cNvSpPr/>
          <p:nvPr/>
        </p:nvSpPr>
        <p:spPr>
          <a:xfrm>
            <a:off x="3929058" y="1643050"/>
            <a:ext cx="5143536" cy="1857388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5896" tIns="35896" rIns="35896" bIns="35896" anchor="ctr"/>
          <a:lstStyle/>
          <a:p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      </a:t>
            </a:r>
          </a:p>
          <a:p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       Для обеспечения информационных потребностей предпринимателей города Торжка, получения дополнительного бизнес - образования на базе центральной городской библиотеки успешно работает Деловой информационно-образовательный центр города Торжка.</a:t>
            </a:r>
          </a:p>
          <a:p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    Количество индивидуальных предпринимателей города Торжка – 0,9 тыс. чел.</a:t>
            </a:r>
          </a:p>
          <a:p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    На территории города свою деятельность осуществляют:</a:t>
            </a:r>
          </a:p>
          <a:p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204 объекта розничной торговли (торговая площадь 27,4 тыс. кв.м.), 34 общедоступных  предприятия общественного питания и 79 объектов бытового обслуживания населения.         </a:t>
            </a:r>
          </a:p>
          <a:p>
            <a:pPr algn="just"/>
            <a:endParaRPr lang="ru-RU" sz="11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  <a:p>
            <a:endParaRPr lang="ru-RU" sz="11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09570" name="AutoShape 2" descr="http://new-dom.ru/gallery/image/7783/dv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0" y="0"/>
          <a:ext cx="1428728" cy="928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0" y="1571612"/>
          <a:ext cx="3929058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345926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28605"/>
            <a:ext cx="2133600" cy="214314"/>
          </a:xfrm>
        </p:spPr>
        <p:txBody>
          <a:bodyPr/>
          <a:lstStyle/>
          <a:p>
            <a:fld id="{0AFCCA54-F8C4-41D7-8DC3-2F7510EA3FD8}" type="slidenum"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38</a:t>
            </a:fld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" descr="Голубая тисненая бумага"/>
          <p:cNvSpPr txBox="1">
            <a:spLocks/>
          </p:cNvSpPr>
          <p:nvPr/>
        </p:nvSpPr>
        <p:spPr>
          <a:xfrm>
            <a:off x="1357290" y="0"/>
            <a:ext cx="7786710" cy="928670"/>
          </a:xfrm>
          <a:prstGeom prst="rect">
            <a:avLst/>
          </a:prstGeom>
          <a:gradFill>
            <a:gsLst>
              <a:gs pos="0">
                <a:srgbClr val="66FFF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Итоги исполнения муниципальной программы 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«Муниципальное управление и гражданское общество» 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на 2014-2019 </a:t>
            </a: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годы  </a:t>
            </a: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за 2015 год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за 2015 год</a:t>
            </a:r>
          </a:p>
        </p:txBody>
      </p:sp>
      <p:sp>
        <p:nvSpPr>
          <p:cNvPr id="104" name="AutoShape 4" descr="Голубая тисненая бумага"/>
          <p:cNvSpPr>
            <a:spLocks noChangeArrowheads="1"/>
          </p:cNvSpPr>
          <p:nvPr/>
        </p:nvSpPr>
        <p:spPr bwMode="auto">
          <a:xfrm>
            <a:off x="0" y="3786190"/>
            <a:ext cx="9144000" cy="2787562"/>
          </a:xfrm>
          <a:prstGeom prst="flowChartAlternateProcess">
            <a:avLst/>
          </a:prstGeom>
          <a:gradFill>
            <a:gsLst>
              <a:gs pos="0">
                <a:srgbClr val="33CC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Основные результаты деятельности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     Уровень удовлетворенности  граждан  информационной открытостью системы  исполнительных  органов местного самоуправления муниципального образования город Торжок увеличился с 30 до 31%.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Уровень удовлетворенности населения деятельностью органов местного самоуправления муниципального образования город Торжок увеличился с 66 до 67%.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Увеличилось количество мероприятий, проводимых администрацией города Торжка с участием Главы города с 25 до 37 единиц.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МБУ города Торжка «Аварийно-спасательный отряд»  произвело 900 выездов для проведения аварийно-восстановительных работ.  Принято к исполнению 11 тысяч телефонных звонков, поступивших в единую дежурно-диспетчерскую службу.</a:t>
            </a:r>
          </a:p>
          <a:p>
            <a:pPr algn="just">
              <a:buFont typeface="Wingdings" pitchFamily="2" charset="2"/>
              <a:buChar char="v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Осуществлена поддержка средств массовой информации (газеты «Торжокская неделя» и «Новоторжский вестник», ТЦ «Беркут) путем предоставления субсидий из местного бюджета (1690,0 тыс. руб.) и областного бюджета Тверской области (494,6 тыс. руб.).</a:t>
            </a:r>
          </a:p>
          <a:p>
            <a:pPr algn="just">
              <a:buFont typeface="Wingdings" pitchFamily="2" charset="2"/>
              <a:buChar char="v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 На реализацию целевых проектов социально-ориентированных некоммерческих организаций предоставлены субсидии Торжокской городской  общественной организации ветеранов (пенсионеров), войны, труда, Вооруженных сил и правоохранительных органов и Торжокской городской общественной организации по развитию мотоспорта «Ночные Волки Торжок»  на общую сумму 315,1 тыс. руб.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 Оказана адресная материальная помощь 150 гражданам.</a:t>
            </a:r>
            <a:endParaRPr lang="ru-RU" altLang="ru-RU" sz="11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0" y="928670"/>
          <a:ext cx="9144000" cy="642942"/>
        </p:xfrm>
        <a:graphic>
          <a:graphicData uri="http://schemas.openxmlformats.org/drawingml/2006/table">
            <a:tbl>
              <a:tblPr/>
              <a:tblGrid>
                <a:gridCol w="3244612"/>
                <a:gridCol w="2711413"/>
                <a:gridCol w="3187975"/>
              </a:tblGrid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исполнения 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50 610,5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50 432,7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99,6%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 useBgFill="1">
        <p:nvSpPr>
          <p:cNvPr id="49" name="Прямоугольник 48"/>
          <p:cNvSpPr/>
          <p:nvPr/>
        </p:nvSpPr>
        <p:spPr>
          <a:xfrm>
            <a:off x="4071934" y="1643050"/>
            <a:ext cx="5072066" cy="207170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5896" tIns="35896" rIns="35896" bIns="35896" anchor="ctr"/>
          <a:lstStyle/>
          <a:p>
            <a:r>
              <a:rPr lang="ru-RU" sz="105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      Услуги в сфере защиты населения и территорий от чрезвычайных ситуаций природного и техногенного характера оказывает МБУ города Торжка «Аварийно-спасательный отряд» .</a:t>
            </a:r>
          </a:p>
          <a:p>
            <a:r>
              <a:rPr lang="ru-RU" sz="105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       Основное информационное поле на территории муниципального образования город Торжок образуют: печатные средства массовой информации: общественно-политическая газета «Новоторжский вестник» и газета «Торжокская неделя», телевизионный центр «Беркут», официальный сайт администрации  города Торжка.</a:t>
            </a:r>
          </a:p>
        </p:txBody>
      </p:sp>
      <p:sp>
        <p:nvSpPr>
          <p:cNvPr id="109570" name="AutoShape 2" descr="http://new-dom.ru/gallery/image/7783/dv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050" name="Picture 2" descr="http://www.migservis.ru/upload/iblock/7a1/7a12ee02081535bf04b10f450cbb548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320" y="0"/>
            <a:ext cx="1451047" cy="928671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/>
          <p:nvPr/>
        </p:nvGraphicFramePr>
        <p:xfrm>
          <a:off x="0" y="1571612"/>
          <a:ext cx="4000496" cy="2143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345926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28605"/>
            <a:ext cx="2133600" cy="214314"/>
          </a:xfrm>
        </p:spPr>
        <p:txBody>
          <a:bodyPr/>
          <a:lstStyle/>
          <a:p>
            <a:fld id="{0AFCCA54-F8C4-41D7-8DC3-2F7510EA3FD8}" type="slidenum"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39</a:t>
            </a:fld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" descr="Голубая тисненая бумага"/>
          <p:cNvSpPr txBox="1">
            <a:spLocks/>
          </p:cNvSpPr>
          <p:nvPr/>
        </p:nvSpPr>
        <p:spPr>
          <a:xfrm>
            <a:off x="1285852" y="0"/>
            <a:ext cx="7858148" cy="928670"/>
          </a:xfrm>
          <a:prstGeom prst="rect">
            <a:avLst/>
          </a:prstGeom>
          <a:gradFill>
            <a:gsLst>
              <a:gs pos="0">
                <a:srgbClr val="66FFF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Итоги исполнения муниципальной программы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«Управление имуществом и земельными ресурсами муниципального образования»  на 2014-2019 </a:t>
            </a: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годы  </a:t>
            </a: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за 2015 год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за 2015 год</a:t>
            </a:r>
          </a:p>
        </p:txBody>
      </p:sp>
      <p:sp>
        <p:nvSpPr>
          <p:cNvPr id="104" name="AutoShape 4" descr="Голубая тисненая бумага"/>
          <p:cNvSpPr>
            <a:spLocks noChangeArrowheads="1"/>
          </p:cNvSpPr>
          <p:nvPr/>
        </p:nvSpPr>
        <p:spPr bwMode="auto">
          <a:xfrm>
            <a:off x="0" y="3571876"/>
            <a:ext cx="9144000" cy="3162132"/>
          </a:xfrm>
          <a:prstGeom prst="flowChartAlternateProcess">
            <a:avLst/>
          </a:prstGeom>
          <a:gradFill>
            <a:gsLst>
              <a:gs pos="0">
                <a:srgbClr val="33CC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Основные результаты деятельности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Доля многоквартирных домов, расположенных на земельных участках, в отношении которых осуществлен государственный кадастровый учет,  увеличилась с 99 до 99,9%.</a:t>
            </a:r>
          </a:p>
          <a:p>
            <a:pPr algn="just">
              <a:buFont typeface="Wingdings" pitchFamily="2" charset="2"/>
              <a:buChar char="v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5 субъектов малого и среднего предпринимательства приватизировали муниципальное имущество в рамках Федерального Закона от 22.07.2008 г. № 159-ФЗ.</a:t>
            </a:r>
          </a:p>
          <a:p>
            <a:pPr algn="just">
              <a:buFont typeface="Wingdings" pitchFamily="2" charset="2"/>
              <a:buChar char="v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Получено 11 свидетельств о государственной регистрации права муниципальной собственности. </a:t>
            </a:r>
          </a:p>
          <a:p>
            <a:pPr algn="just">
              <a:buFont typeface="Wingdings" pitchFamily="2" charset="2"/>
              <a:buChar char="v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Площадь муниципальных объектов недвижимости, содержание которых осуществляется за счет средств местного бюджета, составляет 1469 м</a:t>
            </a:r>
            <a:r>
              <a:rPr lang="ru-RU" altLang="ru-RU" sz="1100" b="1" baseline="30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</a:p>
          <a:p>
            <a:pPr algn="just">
              <a:buFont typeface="Wingdings" pitchFamily="2" charset="2"/>
              <a:buChar char="v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 Проведен капитальный ремонт нежилого помещения, находящегося в казне муниципального образования, для размещения филиала ГАУ Тверской области «Многофункциональный центр предоставления государственных и муниципальных услуг» за счет средств местного бюджета (1709,2 тыс.руб.) и областного бюджета Тверской области (5837,7 тыс.руб.)</a:t>
            </a:r>
          </a:p>
          <a:p>
            <a:pPr>
              <a:buFont typeface="Wingdings" pitchFamily="2" charset="2"/>
              <a:buChar char="v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Сформированы и поставлены на государственный кадастровый учет 61 земельный участок. </a:t>
            </a:r>
          </a:p>
          <a:p>
            <a:pPr>
              <a:buFont typeface="Wingdings" pitchFamily="2" charset="2"/>
              <a:buChar char="v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Предоставлены: </a:t>
            </a:r>
          </a:p>
          <a:p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-в аренду физическим и юридическим лицам 50 земельных участков, общей площадью 4,1 га;</a:t>
            </a:r>
          </a:p>
          <a:p>
            <a:pPr>
              <a:buFontTx/>
              <a:buChar char="-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в собственность бесплатно семьям, имеющим трех и более детей - 39 земельных участков, площадью 4,84 га,;</a:t>
            </a:r>
          </a:p>
          <a:p>
            <a:pPr>
              <a:buFontTx/>
              <a:buChar char="-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в собственность за плату  - 30 земельных участков, площадью 8,7 га. </a:t>
            </a:r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0" y="928670"/>
          <a:ext cx="9144000" cy="642942"/>
        </p:xfrm>
        <a:graphic>
          <a:graphicData uri="http://schemas.openxmlformats.org/drawingml/2006/table">
            <a:tbl>
              <a:tblPr/>
              <a:tblGrid>
                <a:gridCol w="3244612"/>
                <a:gridCol w="2711413"/>
                <a:gridCol w="3187975"/>
              </a:tblGrid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исполнения 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17 720,5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17 373,7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98%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 useBgFill="1">
        <p:nvSpPr>
          <p:cNvPr id="49" name="Прямоугольник 48"/>
          <p:cNvSpPr/>
          <p:nvPr/>
        </p:nvSpPr>
        <p:spPr>
          <a:xfrm>
            <a:off x="4286248" y="1643050"/>
            <a:ext cx="4857752" cy="178595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5896" tIns="35896" rIns="35896" bIns="35896" anchor="ctr"/>
          <a:lstStyle/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Комитет по управлению имуществом города Торжка является учредителем шести муниципальных унитарных предприятий.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В казну города  включены </a:t>
            </a: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нежилые помещения и здания с общей площадью  16,3 тыс. м</a:t>
            </a:r>
            <a:r>
              <a:rPr lang="ru-RU" altLang="ru-RU" sz="1050" b="1" baseline="30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Зарегистрировано право муниципальной собственности на земельные участки общей площадью 65,4 га.</a:t>
            </a:r>
            <a:endParaRPr lang="ru-RU" sz="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09570" name="AutoShape 2" descr="http://new-dom.ru/gallery/image/7783/dv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0" y="1643050"/>
          <a:ext cx="4214810" cy="178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2" descr="http://www.mezha.com.ua/wp-content/uploads/2015/05/gfd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357290" cy="9246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5926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/>
        </p:nvGraphicFramePr>
        <p:xfrm>
          <a:off x="142844" y="1214422"/>
          <a:ext cx="8786874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07157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Бюджет для граждан: </a:t>
            </a:r>
            <a:br>
              <a:rPr lang="ru-RU" sz="32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32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тематическое наполнение</a:t>
            </a:r>
            <a:endParaRPr lang="ru-RU" sz="3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28605"/>
            <a:ext cx="2133600" cy="214314"/>
          </a:xfrm>
        </p:spPr>
        <p:txBody>
          <a:bodyPr/>
          <a:lstStyle/>
          <a:p>
            <a:fld id="{0AFCCA54-F8C4-41D7-8DC3-2F7510EA3FD8}" type="slidenum"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40</a:t>
            </a:fld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2" descr="Голубая тисненая бумага"/>
          <p:cNvSpPr txBox="1">
            <a:spLocks/>
          </p:cNvSpPr>
          <p:nvPr/>
        </p:nvSpPr>
        <p:spPr>
          <a:xfrm>
            <a:off x="1285852" y="0"/>
            <a:ext cx="7858148" cy="928670"/>
          </a:xfrm>
          <a:prstGeom prst="rect">
            <a:avLst/>
          </a:prstGeom>
          <a:gradFill>
            <a:gsLst>
              <a:gs pos="0">
                <a:srgbClr val="66FFF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Итоги исполнения муниципальной программы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«Управление муниципальными финансами»  на 2014-2019 </a:t>
            </a: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годы  </a:t>
            </a:r>
          </a:p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за 2015 год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 за 2015 год</a:t>
            </a:r>
          </a:p>
        </p:txBody>
      </p:sp>
      <p:sp>
        <p:nvSpPr>
          <p:cNvPr id="104" name="AutoShape 4" descr="Голубая тисненая бумага"/>
          <p:cNvSpPr>
            <a:spLocks noChangeAspect="1" noChangeArrowheads="1"/>
          </p:cNvSpPr>
          <p:nvPr/>
        </p:nvSpPr>
        <p:spPr bwMode="auto">
          <a:xfrm>
            <a:off x="0" y="3212976"/>
            <a:ext cx="9144000" cy="6640116"/>
          </a:xfrm>
          <a:prstGeom prst="flowChartAlternateProcess">
            <a:avLst/>
          </a:prstGeom>
          <a:gradFill>
            <a:gsLst>
              <a:gs pos="0">
                <a:srgbClr val="33CC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0" tIns="0" rIns="0" bIns="0">
            <a:spAutoFit/>
          </a:bodyPr>
          <a:lstStyle/>
          <a:p>
            <a:pPr algn="ctr" defTabSz="0">
              <a:spcBef>
                <a:spcPts val="0"/>
              </a:spcBef>
              <a:spcAft>
                <a:spcPts val="0"/>
              </a:spcAft>
            </a:pPr>
            <a:r>
              <a:rPr lang="ru-RU" alt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Основные результаты деятельности</a:t>
            </a:r>
          </a:p>
          <a:p>
            <a:pPr algn="just" defTabSz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В 2015 продолжилась реализация мероприятий по построению автоматизированной информационной системы управления бюджетным процессом МО город Торжок, включая автоматизацию процесса проектирования бюджета и автоматизацию системы управления муниципальными закупками. Все участники контрактной системы в сфере закупок (органы местного самоуправления МО город Торжок, организации сектора муниципального управления) подключенных к единой базе данных WEB-Торги-КС. Взаимодействие между заказчиками, уполномоченным органом в сфере закупок, финансовым органом осуществляется с использованием электронного документооборота. Заключен муниципальный контракт в результате исполнения которого в первом полугодии 2016 года будут введены в промышленную эксплуатацию - «Подсистема планирования расходной части бюджета», «Подсистема формирования перечня государственных (муниципальных) услуг и государственных (муниципальных) заданий», «Подсистема формирования реестра расходных обязательств», «Подсистема учета целевых программ и формирования иерархического дерева целеполагания». Заключен муниципальный контракт на информационно-правовое обеспечение бюджетного процесса. Все участники бюджетного процесса и организации муниципального сектора, чьи лицевые счета открыты в Управлении финансов администрации города Торжка, перешли на юридически значимый электронный документооборот по кассовому обслуживанию на базе программного обеспечения Бюджет СМАРТ ПРО.</a:t>
            </a:r>
          </a:p>
          <a:p>
            <a:pPr algn="just" defTabSz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</a:pPr>
            <a:r>
              <a:rPr lang="ru-RU" alt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Улучшилось качество финансового менеджмента. По результатам мониторинга качества финансового менеджмента муниципальных образований Тверской области, проведенного Министерством финансов Тверской области, муниципальному образованию город Торжок присвоена бальная оценка 36,5.</a:t>
            </a:r>
          </a:p>
          <a:p>
            <a:pPr algn="just" defTabSz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По итогам 2015 года сложился  профицит  местного бюджета, что свидетельствует о сбалансированности местного бюджета  (по факту 2014  года  был дефицит - 2%) .</a:t>
            </a:r>
          </a:p>
          <a:p>
            <a:pPr algn="just" defTabSz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Улучшилась ситуация в области долговой политики. У муниципального образования город Торжок по состоянию на 01.01.2016 долговые обязательства отсутствовали (по факту 2014 года максимальный уровень долговой нагрузки на местный бюджет  - 4,2%). </a:t>
            </a:r>
          </a:p>
          <a:p>
            <a:pPr algn="just" defTabSz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 Улучшилась ситуация в сфере управления муниципальными финансами. По состоянию на 01.01.2016 просроченная кредиторская задолженность отсутствует.  Снизился диапазон соотношения суммы остатков собственных средств на счете местного бюджета на                 1 января текущего года (без учета остатков по целевым межбюджетным трансфертам) к сумме расходов местного бюджета за отчетный год с 2,2%  до  1%. </a:t>
            </a:r>
          </a:p>
          <a:p>
            <a:pPr algn="just" defTabSz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Количество принятых в 2015 году к учету денежных обязательств  с учетом принятых изменений – 5704 на общую сумму – 753 млн. руб.;  </a:t>
            </a:r>
          </a:p>
          <a:p>
            <a:pPr algn="just" defTabSz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В 2015 году  в Управление финансов  к оплате предоставлено 38306 платежных поручений, из них санкционировано к оплате 37852 платежных поручений, что составило 98,8%;</a:t>
            </a:r>
          </a:p>
          <a:p>
            <a:pPr algn="just" defTabSz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Количество проведенных в 2015 году проверок в рамках внутреннего муниципального финансового контроля - 5,  объемы проверенных средств -322 млн. руб. </a:t>
            </a:r>
          </a:p>
          <a:p>
            <a:pPr algn="just" defTabSz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Количество проведенных в 2015 году проверок в сфере закупок, осуществляемых уполномоченным органом – 6, объемы проверенных средств 17 млн. руб.</a:t>
            </a:r>
          </a:p>
          <a:p>
            <a:pPr algn="just" defTabSz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Количество муниципальных правовых актов по вопросам организации бюджетного процесса разработанных в 2015 году и в которые в 2015 году внесены изменения – 21</a:t>
            </a:r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0" y="928670"/>
          <a:ext cx="9144000" cy="642942"/>
        </p:xfrm>
        <a:graphic>
          <a:graphicData uri="http://schemas.openxmlformats.org/drawingml/2006/table">
            <a:tbl>
              <a:tblPr/>
              <a:tblGrid>
                <a:gridCol w="3244612"/>
                <a:gridCol w="2711413"/>
                <a:gridCol w="3187975"/>
              </a:tblGrid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 (тыс. руб.)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исполнения 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11 714,2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11 714,0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 useBgFill="1">
        <p:nvSpPr>
          <p:cNvPr id="49" name="Прямоугольник 48"/>
          <p:cNvSpPr/>
          <p:nvPr/>
        </p:nvSpPr>
        <p:spPr>
          <a:xfrm>
            <a:off x="2555776" y="1556792"/>
            <a:ext cx="6588224" cy="194421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5896" tIns="35896" rIns="35896" bIns="35896" anchor="ctr"/>
          <a:lstStyle/>
          <a:p>
            <a:r>
              <a:rPr lang="ru-RU" sz="1100" b="1" dirty="0" smtClean="0"/>
              <a:t> </a:t>
            </a:r>
          </a:p>
          <a:p>
            <a:endParaRPr lang="ru-RU" sz="11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Данная программа ориентирована на создание общих для всех участников бюджетного процесса МО город Торжок, в том числе реализующих другие муниципальные программы, условий и механизмов их реализации.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Количество муниципальных программ, реализуемых в МО г. Торжок -10; 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Количество муниципальных казенных учреждений –  8; 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Количество муниципальных бюджетных учреждений - 31;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Количество объектов внутреннего муниципального финансового контроля – 48;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Количество объектов контроля в сфере закупок, осуществляемого уполномоченным органом – 189;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Общая сумма , предоставленных в 2015 году субсидий – 487 млн. руб.;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Количество лицевых счетов, открытых в Управлении финансов администрации города Торжка – 71;</a:t>
            </a:r>
          </a:p>
          <a:p>
            <a:pPr algn="just"/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</a:rPr>
              <a:t>Количество муниципальных заказчиков, заказчиков – 39</a:t>
            </a:r>
          </a:p>
          <a:p>
            <a:endParaRPr lang="ru-RU" sz="11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  <a:p>
            <a:endParaRPr lang="ru-RU" sz="11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09570" name="AutoShape 2" descr="http://new-dom.ru/gallery/image/7783/dv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0" y="0"/>
          <a:ext cx="1357290" cy="928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1556792"/>
          <a:ext cx="2376000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345926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/>
        </p:nvSpPr>
        <p:spPr>
          <a:xfrm>
            <a:off x="1428728" y="4786322"/>
            <a:ext cx="6768704" cy="1886295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Georgia" pitchFamily="18" charset="0"/>
              </a:rPr>
              <a:t>Управление финансов администрации города Торжка</a:t>
            </a:r>
            <a:endParaRPr lang="ru-RU" sz="2000" b="1" dirty="0">
              <a:solidFill>
                <a:srgbClr val="FFFF00"/>
              </a:solidFill>
              <a:latin typeface="Georgia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Georgia" pitchFamily="18" charset="0"/>
              </a:rPr>
              <a:t>172002, Тверская обл., г. Торжок, ул. Медниковых, 3А</a:t>
            </a:r>
            <a:endParaRPr lang="ru-RU" sz="2000" b="1" dirty="0">
              <a:solidFill>
                <a:srgbClr val="FFFF00"/>
              </a:solidFill>
              <a:latin typeface="Georgia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Georgia" pitchFamily="18" charset="0"/>
              </a:rPr>
              <a:t>Телефон: (48251) 9-10-33, 9-22-88, 5-58-18</a:t>
            </a:r>
            <a:endParaRPr lang="ru-RU" sz="2000" b="1" dirty="0">
              <a:solidFill>
                <a:srgbClr val="FFFF00"/>
              </a:solidFill>
              <a:latin typeface="Georgia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Georgia" pitchFamily="18" charset="0"/>
              </a:rPr>
              <a:t>Email</a:t>
            </a:r>
            <a:r>
              <a:rPr lang="ru-RU" sz="2000" b="1" dirty="0" smtClean="0">
                <a:solidFill>
                  <a:srgbClr val="FFFF00"/>
                </a:solidFill>
                <a:latin typeface="Georgia" pitchFamily="18" charset="0"/>
              </a:rPr>
              <a:t>: </a:t>
            </a:r>
            <a:r>
              <a:rPr lang="en-US" sz="2000" b="1" dirty="0" smtClean="0">
                <a:solidFill>
                  <a:srgbClr val="FFFF00"/>
                </a:solidFill>
                <a:latin typeface="Georgia" pitchFamily="18" charset="0"/>
              </a:rPr>
              <a:t>torzhokfinotdel@yandex.ru</a:t>
            </a:r>
            <a:endParaRPr lang="ru-RU" sz="20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428596" y="142852"/>
            <a:ext cx="8274200" cy="292895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Управление </a:t>
            </a:r>
            <a:r>
              <a:rPr lang="ru-RU" sz="2400" b="1" dirty="0">
                <a:solidFill>
                  <a:srgbClr val="FFFF00"/>
                </a:solidFill>
                <a:latin typeface="Georgia" pitchFamily="18" charset="0"/>
              </a:rPr>
              <a:t>финансов </a:t>
            </a:r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администрации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муниципального образования город Торжок</a:t>
            </a:r>
            <a:endParaRPr lang="ru-RU" sz="2400" b="1" dirty="0">
              <a:solidFill>
                <a:srgbClr val="FFFF00"/>
              </a:solidFill>
              <a:latin typeface="Georgia" pitchFamily="18" charset="0"/>
            </a:endParaRPr>
          </a:p>
          <a:p>
            <a:pPr algn="ctr"/>
            <a:r>
              <a:rPr lang="ru-RU" sz="2400" b="1" dirty="0">
                <a:solidFill>
                  <a:srgbClr val="FFFF00"/>
                </a:solidFill>
                <a:latin typeface="Georgia" pitchFamily="18" charset="0"/>
              </a:rPr>
              <a:t>приглашает всех желающих принять участие </a:t>
            </a:r>
            <a:endParaRPr lang="ru-RU" sz="2400" b="1" dirty="0" smtClean="0">
              <a:solidFill>
                <a:srgbClr val="FFFF00"/>
              </a:solidFill>
              <a:latin typeface="Georg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в </a:t>
            </a:r>
            <a:r>
              <a:rPr lang="ru-RU" sz="2400" b="1" dirty="0">
                <a:solidFill>
                  <a:srgbClr val="FFFF00"/>
                </a:solidFill>
                <a:latin typeface="Georgia" pitchFamily="18" charset="0"/>
              </a:rPr>
              <a:t>обсуждении </a:t>
            </a:r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отчета об исполнении бюджета </a:t>
            </a:r>
            <a:r>
              <a:rPr lang="ru-RU" sz="2400" b="1" dirty="0">
                <a:solidFill>
                  <a:srgbClr val="FFFF00"/>
                </a:solidFill>
                <a:latin typeface="Georgia" pitchFamily="18" charset="0"/>
              </a:rPr>
              <a:t>города </a:t>
            </a:r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Торжка за 2015 год, которое состоится      19.04.2016  в 10.00 часов</a:t>
            </a:r>
          </a:p>
          <a:p>
            <a:pPr algn="ctr"/>
            <a:r>
              <a:rPr lang="ru-RU" sz="2400" b="1" dirty="0">
                <a:solidFill>
                  <a:srgbClr val="FFFF00"/>
                </a:solidFill>
                <a:latin typeface="Georgia" pitchFamily="18" charset="0"/>
              </a:rPr>
              <a:t>п</a:t>
            </a:r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о адресу: г. Торжок, ул. Новгородская набережная, 1А, актовый зал 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71472" y="3143248"/>
            <a:ext cx="8274200" cy="1490674"/>
          </a:xfrm>
          <a:prstGeom prst="flowChartAlternate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rgbClr val="FFFF00"/>
                </a:solidFill>
                <a:latin typeface="Georgia" pitchFamily="18" charset="0"/>
              </a:rPr>
              <a:t>Вопросы, замечания и предложения представлять не </a:t>
            </a:r>
            <a:r>
              <a:rPr lang="ru-RU" sz="2000" b="1" smtClean="0">
                <a:solidFill>
                  <a:srgbClr val="FFFF00"/>
                </a:solidFill>
                <a:latin typeface="Georgia" pitchFamily="18" charset="0"/>
              </a:rPr>
              <a:t>позднее    18.04.2016 </a:t>
            </a:r>
            <a:r>
              <a:rPr lang="ru-RU" sz="2000" b="1" dirty="0" smtClean="0">
                <a:solidFill>
                  <a:srgbClr val="FFFF00"/>
                </a:solidFill>
                <a:latin typeface="Georgia" pitchFamily="18" charset="0"/>
              </a:rPr>
              <a:t>в общий отдел администрации города Торжка в письменном виде по адресу: Тверская обл., г. Торжок, ул. Новгородская набережная, 1А, кабинет 15</a:t>
            </a:r>
          </a:p>
        </p:txBody>
      </p:sp>
    </p:spTree>
    <p:extLst>
      <p:ext uri="{BB962C8B-B14F-4D97-AF65-F5344CB8AC3E}">
        <p14:creationId xmlns:p14="http://schemas.microsoft.com/office/powerpoint/2010/main" xmlns="" val="416228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1">
              <a:srgbClr val="C4D6EB"/>
            </a:gs>
            <a:gs pos="50000">
              <a:srgbClr val="FFEBFA"/>
            </a:gs>
            <a:gs pos="64999">
              <a:srgbClr val="C4D6EB"/>
            </a:gs>
            <a:gs pos="80000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ChangeArrowheads="1"/>
          </p:cNvSpPr>
          <p:nvPr/>
        </p:nvSpPr>
        <p:spPr bwMode="auto">
          <a:xfrm>
            <a:off x="0" y="-1825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-1825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-1825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44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0" y="44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-1825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71" name="Rectangle 2"/>
          <p:cNvSpPr>
            <a:spLocks noChangeArrowheads="1"/>
          </p:cNvSpPr>
          <p:nvPr/>
        </p:nvSpPr>
        <p:spPr bwMode="auto">
          <a:xfrm>
            <a:off x="0" y="-1825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72" name="Rectangle 4"/>
          <p:cNvSpPr>
            <a:spLocks noChangeArrowheads="1"/>
          </p:cNvSpPr>
          <p:nvPr/>
        </p:nvSpPr>
        <p:spPr bwMode="auto">
          <a:xfrm>
            <a:off x="0" y="-1825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73" name="Rectangle 2"/>
          <p:cNvSpPr>
            <a:spLocks noChangeArrowheads="1"/>
          </p:cNvSpPr>
          <p:nvPr/>
        </p:nvSpPr>
        <p:spPr bwMode="auto">
          <a:xfrm>
            <a:off x="0" y="44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74" name="Rectangle 2"/>
          <p:cNvSpPr>
            <a:spLocks noChangeArrowheads="1"/>
          </p:cNvSpPr>
          <p:nvPr/>
        </p:nvSpPr>
        <p:spPr bwMode="auto">
          <a:xfrm>
            <a:off x="0" y="-1825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75" name="Rectangle 2"/>
          <p:cNvSpPr>
            <a:spLocks noChangeArrowheads="1"/>
          </p:cNvSpPr>
          <p:nvPr/>
        </p:nvSpPr>
        <p:spPr bwMode="auto">
          <a:xfrm>
            <a:off x="0" y="-1825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76" name="Rectangle 2"/>
          <p:cNvSpPr>
            <a:spLocks noChangeArrowheads="1"/>
          </p:cNvSpPr>
          <p:nvPr/>
        </p:nvSpPr>
        <p:spPr bwMode="auto">
          <a:xfrm>
            <a:off x="0" y="-1825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36877" name="Rectangle 2"/>
          <p:cNvSpPr>
            <a:spLocks noChangeArrowheads="1"/>
          </p:cNvSpPr>
          <p:nvPr/>
        </p:nvSpPr>
        <p:spPr bwMode="auto">
          <a:xfrm>
            <a:off x="0" y="-1825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2304" name="TextBox 18"/>
          <p:cNvSpPr txBox="1">
            <a:spLocks noChangeArrowheads="1"/>
          </p:cNvSpPr>
          <p:nvPr/>
        </p:nvSpPr>
        <p:spPr bwMode="auto">
          <a:xfrm>
            <a:off x="1965325" y="2500313"/>
            <a:ext cx="61622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06463">
              <a:spcBef>
                <a:spcPts val="1200"/>
              </a:spcBef>
              <a:spcAft>
                <a:spcPts val="1200"/>
              </a:spcAft>
            </a:pPr>
            <a:r>
              <a:rPr lang="ru-RU" sz="4800" dirty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  <a:ea typeface="+mj-ea"/>
                <a:cs typeface="+mj-cs"/>
              </a:rPr>
              <a:t>Спасибо за внимание!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9024" y="2643182"/>
            <a:ext cx="8784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6463" fontAlgn="base">
              <a:spcBef>
                <a:spcPts val="1200"/>
              </a:spcBef>
              <a:spcAft>
                <a:spcPts val="1200"/>
              </a:spcAft>
            </a:pPr>
            <a:r>
              <a:rPr lang="ru-RU" sz="66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  <a:ea typeface="+mj-ea"/>
                <a:cs typeface="+mj-cs"/>
              </a:rPr>
              <a:t>Вводная часть</a:t>
            </a:r>
          </a:p>
        </p:txBody>
      </p:sp>
      <p:pic>
        <p:nvPicPr>
          <p:cNvPr id="15" name="Рисунок 14" descr="i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357166"/>
            <a:ext cx="2286016" cy="2144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31202" y="4113989"/>
            <a:ext cx="3541061" cy="2101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blipFill dpi="0" rotWithShape="1">
            <a:blip r:embed="rId3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Основные параметры исполнения бюджета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              муниципального образования город Торжок  за 2015 год 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(тыс. руб.)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57160" y="1500175"/>
          <a:ext cx="8572559" cy="4887622"/>
        </p:xfrm>
        <a:graphic>
          <a:graphicData uri="http://schemas.openxmlformats.org/drawingml/2006/table">
            <a:tbl>
              <a:tblPr/>
              <a:tblGrid>
                <a:gridCol w="2143140"/>
                <a:gridCol w="2060711"/>
                <a:gridCol w="2225568"/>
                <a:gridCol w="2143140"/>
              </a:tblGrid>
              <a:tr h="13083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Бюджет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на 2015 год        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с учетом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изменений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Исполнение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 за 2015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 год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% исполнения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117734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Доходы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697331,0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708629,4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101,6%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130051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Расходы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712428,4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700012,9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98,3%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110140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Дефицит (-),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профицит (+)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-14660,4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8616,5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143248"/>
            <a:ext cx="2071702" cy="869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357694"/>
            <a:ext cx="192882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9024" y="1000108"/>
            <a:ext cx="8784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6463">
              <a:spcBef>
                <a:spcPts val="1200"/>
              </a:spcBef>
              <a:spcAft>
                <a:spcPts val="1200"/>
              </a:spcAft>
            </a:pPr>
            <a:r>
              <a:rPr lang="ru-RU" sz="66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  <a:ea typeface="+mj-ea"/>
                <a:cs typeface="+mj-cs"/>
              </a:rPr>
              <a:t>Доходы бюджета</a:t>
            </a:r>
          </a:p>
        </p:txBody>
      </p:sp>
      <p:pic>
        <p:nvPicPr>
          <p:cNvPr id="9" name="Рисунок 8" descr="i3I5XJD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2786058"/>
            <a:ext cx="4572000" cy="137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iO3Y95W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4500570"/>
            <a:ext cx="2714625" cy="1809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 descr="iJG0KVGL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4572008"/>
            <a:ext cx="2895600" cy="1809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blipFill dpi="0" rotWithShape="1">
            <a:blip r:embed="rId2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Структура доходов бюджета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              муниципального образования город Торжок 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в 2015 году (тыс. руб.)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928011526"/>
              </p:ext>
            </p:extLst>
          </p:nvPr>
        </p:nvGraphicFramePr>
        <p:xfrm>
          <a:off x="428596" y="1285860"/>
          <a:ext cx="8572528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descr="Голубая тисненая бумага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blipFill dpi="0" rotWithShape="1">
            <a:blip r:embed="rId2" cstate="print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Доходы бюджета муниципального образования 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город Торжок в разрезе видов доходов</a:t>
            </a:r>
            <a:b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</a:br>
            <a:r>
              <a:rPr lang="ru-RU" sz="2400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за 2014-2015  годы</a:t>
            </a:r>
          </a:p>
        </p:txBody>
      </p:sp>
      <p:sp>
        <p:nvSpPr>
          <p:cNvPr id="1029" name="Rectangle 50"/>
          <p:cNvSpPr>
            <a:spLocks noChangeArrowheads="1"/>
          </p:cNvSpPr>
          <p:nvPr/>
        </p:nvSpPr>
        <p:spPr bwMode="auto">
          <a:xfrm>
            <a:off x="571472" y="1643063"/>
            <a:ext cx="74358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1600" b="1" dirty="0">
                <a:cs typeface="Times New Roman" pitchFamily="18" charset="0"/>
              </a:rPr>
              <a:t>млн. руб</a:t>
            </a:r>
            <a:r>
              <a:rPr lang="ru-RU" sz="1600" b="1" dirty="0" smtClean="0">
                <a:cs typeface="Times New Roman" pitchFamily="18" charset="0"/>
              </a:rPr>
              <a:t>.                         659                                                           709</a:t>
            </a:r>
            <a:endParaRPr lang="ru-RU" sz="1600" dirty="0"/>
          </a:p>
        </p:txBody>
      </p:sp>
      <p:graphicFrame>
        <p:nvGraphicFramePr>
          <p:cNvPr id="6" name="Объект 1"/>
          <p:cNvGraphicFramePr>
            <a:graphicFrameLocks/>
          </p:cNvGraphicFramePr>
          <p:nvPr/>
        </p:nvGraphicFramePr>
        <p:xfrm>
          <a:off x="214282" y="2000240"/>
          <a:ext cx="8505825" cy="4295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10473</TotalTime>
  <Words>5565</Words>
  <Application>Microsoft Office PowerPoint</Application>
  <PresentationFormat>Экран (4:3)</PresentationFormat>
  <Paragraphs>708</Paragraphs>
  <Slides>42</Slides>
  <Notes>36</Notes>
  <HiddenSlides>0</HiddenSlides>
  <MMClips>0</MMClips>
  <ScaleCrop>false</ScaleCrop>
  <HeadingPairs>
    <vt:vector size="6" baseType="variant">
      <vt:variant>
        <vt:lpstr>Тема</vt:lpstr>
      </vt:variant>
      <vt:variant>
        <vt:i4>10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53" baseType="lpstr">
      <vt:lpstr>3_Тема Office</vt:lpstr>
      <vt:lpstr>4_Тема Office</vt:lpstr>
      <vt:lpstr>10_Тема Office</vt:lpstr>
      <vt:lpstr>12_Тема Office</vt:lpstr>
      <vt:lpstr>13_Тема Office</vt:lpstr>
      <vt:lpstr>14_Тема Office</vt:lpstr>
      <vt:lpstr>18_Тема Office</vt:lpstr>
      <vt:lpstr>25_Тема Office</vt:lpstr>
      <vt:lpstr>27_Тема Office</vt:lpstr>
      <vt:lpstr>28_Тема Office</vt:lpstr>
      <vt:lpstr>Worksheet</vt:lpstr>
      <vt:lpstr>Исполнение бюджета муниципального образования город Торжок за 2015 год</vt:lpstr>
      <vt:lpstr>Бюджет для граждан – это…</vt:lpstr>
      <vt:lpstr>Слайд 3</vt:lpstr>
      <vt:lpstr>Бюджет для граждан:  тематическое наполнение</vt:lpstr>
      <vt:lpstr>Слайд 5</vt:lpstr>
      <vt:lpstr>Основные параметры исполнения бюджета                муниципального образования город Торжок  за 2015 год  (тыс. руб.)</vt:lpstr>
      <vt:lpstr>Слайд 7</vt:lpstr>
      <vt:lpstr>Структура доходов бюджета                муниципального образования город Торжок  в 2015 году (тыс. руб.)</vt:lpstr>
      <vt:lpstr>Доходы бюджета муниципального образования  город Торжок в разрезе видов доходов за 2014-2015  годы</vt:lpstr>
      <vt:lpstr>                 Структура налоговых и неналоговых доходов бюджета                муниципального образования город Торжок  в 2015 году (тыс. руб.)</vt:lpstr>
      <vt:lpstr>Слайд 11</vt:lpstr>
      <vt:lpstr>                  Структура и динамика безвозмездных поступлений в бюджет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муниципального образования город Торжок от других                      бюджетов бюджетной системы РФ в 2010-2015 годах (млн. руб.)</vt:lpstr>
      <vt:lpstr>Слайд 13</vt:lpstr>
      <vt:lpstr>Структура расходов бюджета                муниципального образования город Торжок за  2015 год </vt:lpstr>
      <vt:lpstr>Образование</vt:lpstr>
      <vt:lpstr>Культура</vt:lpstr>
      <vt:lpstr>Физическая культура и спорт</vt:lpstr>
      <vt:lpstr>Социальная политика</vt:lpstr>
      <vt:lpstr>Средняя заработная плата в  сфере образования, культуры</vt:lpstr>
      <vt:lpstr>  Расходы  бюджета муниципального образования город Торжок на дорожное и жилищно-коммунальное  хозяйство  за 2015 год     (тыс. руб.)                        </vt:lpstr>
      <vt:lpstr>Прочие расходы бюджета муниципального  образования город Торжок     </vt:lpstr>
      <vt:lpstr>                     Исполнение адресной инвестиционной программы  муниципального  образования город Торжок за 2015 год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  Программные и не программные расходы  бюджета  муниципального  образования  город Торжок в  2016 году</vt:lpstr>
      <vt:lpstr>   Перечень муниципальных программ          по направлениям социально-экономического  развития  </vt:lpstr>
      <vt:lpstr>Расходы бюджета муниципального образования город Торжок на реализацию муниципальных программ за 2015 год     (тыс. руб.)</vt:lpstr>
      <vt:lpstr>  Расходы бюджета муниципального образования город Торжок,  не включенные в муниципальные программы  за 2015 год                        </vt:lpstr>
      <vt:lpstr> Основные причины неполного исполнения расходов бюджета                муниципального образования город Торжок в 2015 году  </vt:lpstr>
      <vt:lpstr>Слайд 28</vt:lpstr>
      <vt:lpstr>Источники финансирования дефицита бюджета муниципального образования  город Торжок 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Company>ОФ и ЭА администрации города Торжка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и динамика доходов муниципального образования город Торжок за 2008-2010 годы</dc:title>
  <dc:creator>Лавров Антон Владимирович</dc:creator>
  <cp:lastModifiedBy>Маслобойщикова Елена Анатольевна</cp:lastModifiedBy>
  <cp:revision>1139</cp:revision>
  <dcterms:created xsi:type="dcterms:W3CDTF">2010-12-10T07:25:40Z</dcterms:created>
  <dcterms:modified xsi:type="dcterms:W3CDTF">2016-04-08T05:44:14Z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false</vt:lpwstr>
  </property>
</Properties>
</file>